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9" r:id="rId2"/>
    <p:sldId id="258" r:id="rId3"/>
    <p:sldId id="278" r:id="rId4"/>
    <p:sldId id="260" r:id="rId5"/>
    <p:sldId id="279" r:id="rId6"/>
    <p:sldId id="261" r:id="rId7"/>
    <p:sldId id="309" r:id="rId8"/>
    <p:sldId id="262" r:id="rId9"/>
    <p:sldId id="288" r:id="rId10"/>
    <p:sldId id="280" r:id="rId11"/>
    <p:sldId id="282" r:id="rId12"/>
    <p:sldId id="283" r:id="rId13"/>
    <p:sldId id="287" r:id="rId14"/>
    <p:sldId id="281" r:id="rId15"/>
    <p:sldId id="286" r:id="rId16"/>
    <p:sldId id="284" r:id="rId17"/>
    <p:sldId id="291" r:id="rId18"/>
    <p:sldId id="285" r:id="rId19"/>
    <p:sldId id="292" r:id="rId20"/>
    <p:sldId id="294" r:id="rId21"/>
    <p:sldId id="293" r:id="rId22"/>
    <p:sldId id="295" r:id="rId23"/>
    <p:sldId id="296" r:id="rId24"/>
    <p:sldId id="297" r:id="rId25"/>
    <p:sldId id="300" r:id="rId26"/>
    <p:sldId id="302" r:id="rId27"/>
    <p:sldId id="301" r:id="rId28"/>
    <p:sldId id="299" r:id="rId29"/>
    <p:sldId id="298" r:id="rId30"/>
    <p:sldId id="263" r:id="rId31"/>
    <p:sldId id="305" r:id="rId32"/>
    <p:sldId id="304" r:id="rId33"/>
    <p:sldId id="303" r:id="rId34"/>
    <p:sldId id="306" r:id="rId35"/>
    <p:sldId id="330" r:id="rId36"/>
    <p:sldId id="308" r:id="rId37"/>
    <p:sldId id="313" r:id="rId38"/>
    <p:sldId id="312" r:id="rId39"/>
    <p:sldId id="311" r:id="rId40"/>
    <p:sldId id="307" r:id="rId41"/>
    <p:sldId id="315" r:id="rId42"/>
    <p:sldId id="316" r:id="rId43"/>
    <p:sldId id="318" r:id="rId44"/>
    <p:sldId id="319" r:id="rId45"/>
    <p:sldId id="317" r:id="rId46"/>
    <p:sldId id="321" r:id="rId47"/>
    <p:sldId id="331" r:id="rId48"/>
    <p:sldId id="324" r:id="rId49"/>
    <p:sldId id="332" r:id="rId50"/>
    <p:sldId id="323" r:id="rId51"/>
    <p:sldId id="333" r:id="rId52"/>
    <p:sldId id="334" r:id="rId53"/>
    <p:sldId id="335" r:id="rId54"/>
    <p:sldId id="336" r:id="rId55"/>
    <p:sldId id="325" r:id="rId56"/>
    <p:sldId id="337" r:id="rId57"/>
    <p:sldId id="338" r:id="rId58"/>
    <p:sldId id="339" r:id="rId59"/>
    <p:sldId id="27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7" d="100"/>
          <a:sy n="67" d="100"/>
        </p:scale>
        <p:origin x="9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F7F11-E191-44B0-99CC-223C6A4EEAAF}" type="datetimeFigureOut">
              <a:rPr lang="en-CA" smtClean="0"/>
              <a:t>2024-11-15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E2290E-931E-443D-A19F-5C3064F7C6B0}" type="slidenum">
              <a:rPr lang="en-CA" smtClean="0"/>
              <a:t>‹#›</a:t>
            </a:fld>
            <a:endParaRPr lang="en-CA"/>
          </a:p>
        </p:txBody>
      </p:sp>
    </p:spTree>
    <p:extLst>
      <p:ext uri="{BB962C8B-B14F-4D97-AF65-F5344CB8AC3E}">
        <p14:creationId xmlns:p14="http://schemas.microsoft.com/office/powerpoint/2010/main" val="674104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8E2290E-931E-443D-A19F-5C3064F7C6B0}" type="slidenum">
              <a:rPr lang="en-CA" smtClean="0"/>
              <a:t>19</a:t>
            </a:fld>
            <a:endParaRPr lang="en-CA"/>
          </a:p>
        </p:txBody>
      </p:sp>
    </p:spTree>
    <p:extLst>
      <p:ext uri="{BB962C8B-B14F-4D97-AF65-F5344CB8AC3E}">
        <p14:creationId xmlns:p14="http://schemas.microsoft.com/office/powerpoint/2010/main" val="422793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68A35-E11B-90E5-E912-32BA9BEBE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D89A15F-A27F-6427-EA79-DAE86A6CE8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58EB69F-84D0-3C6E-3A94-3085CAC93C48}"/>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5" name="Footer Placeholder 4">
            <a:extLst>
              <a:ext uri="{FF2B5EF4-FFF2-40B4-BE49-F238E27FC236}">
                <a16:creationId xmlns:a16="http://schemas.microsoft.com/office/drawing/2014/main" id="{3F60F356-D101-4714-1BC0-BB74D5BE969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48E181D-CBD7-82B8-8059-3AAA2DB1FED2}"/>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86482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5DC2A-8085-32EA-09DD-1EF91883CA5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0D288D-780B-EB2C-7800-76C1A06F0B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A557C4-493D-19BD-EB02-D902299AC30F}"/>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5" name="Footer Placeholder 4">
            <a:extLst>
              <a:ext uri="{FF2B5EF4-FFF2-40B4-BE49-F238E27FC236}">
                <a16:creationId xmlns:a16="http://schemas.microsoft.com/office/drawing/2014/main" id="{1530614E-D535-218C-66F1-D1C66653946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2BDAD9-0C6B-83DB-683F-0A6C27CF0F37}"/>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2685742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9B99D-7675-1D39-716C-855E7C772B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17FA957-DD14-CB99-B8AB-EA081A7F68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2C94ACB-1DF1-2D3F-C787-7385139F2935}"/>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5" name="Footer Placeholder 4">
            <a:extLst>
              <a:ext uri="{FF2B5EF4-FFF2-40B4-BE49-F238E27FC236}">
                <a16:creationId xmlns:a16="http://schemas.microsoft.com/office/drawing/2014/main" id="{D8BDFFA3-EE3E-4ADB-D2CC-465909F9449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7110D7-57C3-C3E1-2462-C5C2CC726DE9}"/>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493329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B1E6-07A7-C426-4B9D-F2021838C37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9CD9B4D-5A3E-64CE-CE2D-77AB0CAE67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3CCB65-FCED-51B3-028B-4B6955C9DE4E}"/>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5" name="Footer Placeholder 4">
            <a:extLst>
              <a:ext uri="{FF2B5EF4-FFF2-40B4-BE49-F238E27FC236}">
                <a16:creationId xmlns:a16="http://schemas.microsoft.com/office/drawing/2014/main" id="{FE757C7E-6E55-9330-F0D3-BE83F6BFC3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E8C0384-87F2-82F3-D79C-A273DBF4EEFF}"/>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107111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D68F-7774-A011-38AE-287BC4527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27580C8-AC53-BE28-0BCA-EFDCC6280F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B499B8-C044-F546-E756-C83D158014D7}"/>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5" name="Footer Placeholder 4">
            <a:extLst>
              <a:ext uri="{FF2B5EF4-FFF2-40B4-BE49-F238E27FC236}">
                <a16:creationId xmlns:a16="http://schemas.microsoft.com/office/drawing/2014/main" id="{069D9BAD-495D-E47A-8AB9-44BBD2D6CD4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D29AF1-9221-3845-1316-35C255452C9D}"/>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129708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A077-2847-450B-53E1-912360A6777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92364FE-95CD-979A-578A-CEB0E73037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DF6A78B-34FC-41C9-4F8B-23B6708457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E1FC146-1212-BE3A-1E9F-F713C28D7699}"/>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6" name="Footer Placeholder 5">
            <a:extLst>
              <a:ext uri="{FF2B5EF4-FFF2-40B4-BE49-F238E27FC236}">
                <a16:creationId xmlns:a16="http://schemas.microsoft.com/office/drawing/2014/main" id="{FFADA20C-BC59-24ED-3F59-D2BF425CFD2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859F7C7-A0FE-73B5-F8AC-946E4858A6F3}"/>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323353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61D9-B3D0-9024-4B49-00E525D0D39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AA8A20F-9F40-E1AA-F81A-C1F958A44D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AC1C2C-400C-D679-A3FA-005218FB8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8B76B94-D057-711F-ABB4-260600B20D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5827BD-EBE2-A566-700D-D9A3FBCF68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1FAE20C-F17F-C173-332A-51F8EE1E425A}"/>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8" name="Footer Placeholder 7">
            <a:extLst>
              <a:ext uri="{FF2B5EF4-FFF2-40B4-BE49-F238E27FC236}">
                <a16:creationId xmlns:a16="http://schemas.microsoft.com/office/drawing/2014/main" id="{9CE09EB2-1217-788D-24B0-7612DC2D878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B5A419D-FC99-9160-AABA-4B3025DEE64D}"/>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277462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193FE-9D4A-569E-8F74-BFA43B0CB9D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07CBDAA-A6E8-AA45-5789-2F04CF99BADC}"/>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4" name="Footer Placeholder 3">
            <a:extLst>
              <a:ext uri="{FF2B5EF4-FFF2-40B4-BE49-F238E27FC236}">
                <a16:creationId xmlns:a16="http://schemas.microsoft.com/office/drawing/2014/main" id="{7416D131-805C-F3C9-1BE1-3847861BE72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3AC1805-7A9C-462F-A0AF-89BEADC1D2AF}"/>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3080268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0323F0-7224-3F8A-481F-7A52FF0F5D53}"/>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3" name="Footer Placeholder 2">
            <a:extLst>
              <a:ext uri="{FF2B5EF4-FFF2-40B4-BE49-F238E27FC236}">
                <a16:creationId xmlns:a16="http://schemas.microsoft.com/office/drawing/2014/main" id="{2C73EDD9-C11E-8C6A-C149-3E021348842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4FB41A9-532C-65B7-866C-A28B7514A160}"/>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4228365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A63E-C9C6-72B3-E6DC-7B79B2E0F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85914E1-6D51-FCB6-F09E-EDF73080B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84E4582-143E-26E2-F392-639013EF5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4747DE-9EBF-6726-D1D3-ADC7760B2923}"/>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6" name="Footer Placeholder 5">
            <a:extLst>
              <a:ext uri="{FF2B5EF4-FFF2-40B4-BE49-F238E27FC236}">
                <a16:creationId xmlns:a16="http://schemas.microsoft.com/office/drawing/2014/main" id="{991F4E44-D271-C0E4-182B-C888589D3BC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59527BF-688E-CE2D-85CD-28B32142AE64}"/>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811623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139F-5353-ACDE-544E-7EC161A0FA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9FD41ED-FF67-1BAD-2ECD-C2B4D9DAD7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4EE234C-3AFB-B5A1-8587-017527403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73ECC7-4B9A-1818-7AC4-A2490E22AA32}"/>
              </a:ext>
            </a:extLst>
          </p:cNvPr>
          <p:cNvSpPr>
            <a:spLocks noGrp="1"/>
          </p:cNvSpPr>
          <p:nvPr>
            <p:ph type="dt" sz="half" idx="10"/>
          </p:nvPr>
        </p:nvSpPr>
        <p:spPr/>
        <p:txBody>
          <a:bodyPr/>
          <a:lstStyle/>
          <a:p>
            <a:fld id="{6F1B77ED-A2CC-4D77-9206-BB7B56CAF199}" type="datetimeFigureOut">
              <a:rPr lang="en-CA" smtClean="0"/>
              <a:t>2024-11-15</a:t>
            </a:fld>
            <a:endParaRPr lang="en-CA"/>
          </a:p>
        </p:txBody>
      </p:sp>
      <p:sp>
        <p:nvSpPr>
          <p:cNvPr id="6" name="Footer Placeholder 5">
            <a:extLst>
              <a:ext uri="{FF2B5EF4-FFF2-40B4-BE49-F238E27FC236}">
                <a16:creationId xmlns:a16="http://schemas.microsoft.com/office/drawing/2014/main" id="{0C090F65-052D-04BE-7C75-5B9EF12083C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0483DEC-03F0-BB9E-73D5-586EC4DEA2D2}"/>
              </a:ext>
            </a:extLst>
          </p:cNvPr>
          <p:cNvSpPr>
            <a:spLocks noGrp="1"/>
          </p:cNvSpPr>
          <p:nvPr>
            <p:ph type="sldNum" sz="quarter" idx="12"/>
          </p:nvPr>
        </p:nvSpPr>
        <p:spPr/>
        <p:txBody>
          <a:bodyPr/>
          <a:lstStyle/>
          <a:p>
            <a:fld id="{E52690D1-A03C-46B8-8721-ECB4F70071CC}" type="slidenum">
              <a:rPr lang="en-CA" smtClean="0"/>
              <a:t>‹#›</a:t>
            </a:fld>
            <a:endParaRPr lang="en-CA"/>
          </a:p>
        </p:txBody>
      </p:sp>
    </p:spTree>
    <p:extLst>
      <p:ext uri="{BB962C8B-B14F-4D97-AF65-F5344CB8AC3E}">
        <p14:creationId xmlns:p14="http://schemas.microsoft.com/office/powerpoint/2010/main" val="2456950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D4CBCE-9269-E9A2-0DDB-3EB752CF9E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F733308-6334-DC13-F64F-7D3B7686F5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ACE7CF-8E54-E20E-336A-D7C91D4B4D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1B77ED-A2CC-4D77-9206-BB7B56CAF199}" type="datetimeFigureOut">
              <a:rPr lang="en-CA" smtClean="0"/>
              <a:t>2024-11-15</a:t>
            </a:fld>
            <a:endParaRPr lang="en-CA"/>
          </a:p>
        </p:txBody>
      </p:sp>
      <p:sp>
        <p:nvSpPr>
          <p:cNvPr id="5" name="Footer Placeholder 4">
            <a:extLst>
              <a:ext uri="{FF2B5EF4-FFF2-40B4-BE49-F238E27FC236}">
                <a16:creationId xmlns:a16="http://schemas.microsoft.com/office/drawing/2014/main" id="{78235B9F-CC16-76FD-CF97-EFC007493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818B2926-9A80-4111-D790-832674473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2690D1-A03C-46B8-8721-ECB4F70071CC}" type="slidenum">
              <a:rPr lang="en-CA" smtClean="0"/>
              <a:t>‹#›</a:t>
            </a:fld>
            <a:endParaRPr lang="en-CA"/>
          </a:p>
        </p:txBody>
      </p:sp>
    </p:spTree>
    <p:extLst>
      <p:ext uri="{BB962C8B-B14F-4D97-AF65-F5344CB8AC3E}">
        <p14:creationId xmlns:p14="http://schemas.microsoft.com/office/powerpoint/2010/main" val="293819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803039-6B5B-9145-E55A-F1A0E2A8D488}"/>
              </a:ext>
            </a:extLst>
          </p:cNvPr>
          <p:cNvSpPr>
            <a:spLocks noGrp="1"/>
          </p:cNvSpPr>
          <p:nvPr>
            <p:ph type="title"/>
          </p:nvPr>
        </p:nvSpPr>
        <p:spPr>
          <a:xfrm>
            <a:off x="314325" y="1012536"/>
            <a:ext cx="5781674" cy="5300812"/>
          </a:xfrm>
        </p:spPr>
        <p:txBody>
          <a:bodyPr vert="horz" lIns="91440" tIns="45720" rIns="91440" bIns="45720" rtlCol="0" anchor="t">
            <a:noAutofit/>
          </a:bodyPr>
          <a:lstStyle/>
          <a:p>
            <a:r>
              <a:rPr lang="en-US" sz="4800" dirty="0">
                <a:latin typeface="Georgia Pro Cond Light" panose="02040306050405020303" pitchFamily="18" charset="0"/>
              </a:rPr>
              <a:t>Customer Satisfaction Insights: NLP Analysis and Sentiment Prediction for Hotel</a:t>
            </a:r>
            <a:br>
              <a:rPr lang="en-US" sz="6000" dirty="0">
                <a:latin typeface="Georgia Pro Cond Light" panose="02040306050405020303" pitchFamily="18" charset="0"/>
              </a:rPr>
            </a:br>
            <a:r>
              <a:rPr lang="en-US" sz="6000" dirty="0">
                <a:latin typeface="Georgia Pro Cond Light" panose="02040306050405020303" pitchFamily="18" charset="0"/>
              </a:rPr>
              <a:t> </a:t>
            </a:r>
            <a:br>
              <a:rPr lang="en-US" sz="6000" dirty="0">
                <a:latin typeface="Georgia Pro Cond Light" panose="02040306050405020303" pitchFamily="18" charset="0"/>
              </a:rPr>
            </a:br>
            <a:r>
              <a:rPr lang="en-US" sz="3600" dirty="0">
                <a:latin typeface="Georgia Pro Cond Light" panose="02040306050405020303" pitchFamily="18" charset="0"/>
              </a:rPr>
              <a:t>Presented by Simona Sklenar </a:t>
            </a:r>
          </a:p>
        </p:txBody>
      </p:sp>
      <p:sp>
        <p:nvSpPr>
          <p:cNvPr id="36" name="Rectangle 3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6E4A8751-BDDA-5FE4-D6A1-C2E694C515C1}"/>
              </a:ext>
              <a:ext uri="{C183D7F6-B498-43B3-948B-1728B52AA6E4}">
                <adec:decorative xmlns:adec="http://schemas.microsoft.com/office/drawing/2017/decorative" val="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415" b="9585"/>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3968777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CF1413-00C0-687A-B422-003A8B58D54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76F0769-091F-6E39-75F7-78BB12707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7D3F5A2-75F1-7DDE-BB5B-6DACF69886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A037FEF-CF8B-DC77-7566-4DE3CC47D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0822A84-2E1D-BD1B-0DDC-6A4DB0285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87915BF-D7C0-B05E-A434-5F51D200C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8E373-E672-5546-52FC-68939A56525F}"/>
              </a:ext>
            </a:extLst>
          </p:cNvPr>
          <p:cNvSpPr>
            <a:spLocks noGrp="1"/>
          </p:cNvSpPr>
          <p:nvPr>
            <p:ph type="title"/>
          </p:nvPr>
        </p:nvSpPr>
        <p:spPr>
          <a:xfrm>
            <a:off x="939799" y="278535"/>
            <a:ext cx="9895951" cy="1033669"/>
          </a:xfrm>
        </p:spPr>
        <p:txBody>
          <a:bodyPr>
            <a:normAutofit/>
          </a:bodyPr>
          <a:lstStyle/>
          <a:p>
            <a:r>
              <a:rPr lang="en-US" dirty="0">
                <a:solidFill>
                  <a:srgbClr val="FFFFFF"/>
                </a:solidFill>
                <a:latin typeface="Georgia Pro Cond Light" panose="02040306050405020303" pitchFamily="18" charset="0"/>
              </a:rPr>
              <a:t>Data Overview: Key Features and Structure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7DFED795-8A0D-DE8B-1E54-A8BB0A287AFF}"/>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5" name="TextBox 4">
            <a:extLst>
              <a:ext uri="{FF2B5EF4-FFF2-40B4-BE49-F238E27FC236}">
                <a16:creationId xmlns:a16="http://schemas.microsoft.com/office/drawing/2014/main" id="{725A5AEA-EC92-9E35-7151-BAA9824342A7}"/>
              </a:ext>
            </a:extLst>
          </p:cNvPr>
          <p:cNvSpPr txBox="1"/>
          <p:nvPr/>
        </p:nvSpPr>
        <p:spPr>
          <a:xfrm>
            <a:off x="996950" y="1829233"/>
            <a:ext cx="9639300" cy="4647426"/>
          </a:xfrm>
          <a:prstGeom prst="rect">
            <a:avLst/>
          </a:prstGeom>
          <a:noFill/>
        </p:spPr>
        <p:txBody>
          <a:bodyPr wrap="square">
            <a:spAutoFit/>
          </a:bodyPr>
          <a:lstStyle/>
          <a:p>
            <a:r>
              <a:rPr lang="en-US" sz="2800" b="1" dirty="0">
                <a:latin typeface="Speak Pro" panose="020B0504020101020102" pitchFamily="34" charset="0"/>
              </a:rPr>
              <a:t>Feature Composition:</a:t>
            </a:r>
          </a:p>
          <a:p>
            <a:endParaRPr lang="en-US" sz="28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Binary Features</a:t>
            </a:r>
            <a:r>
              <a:rPr lang="en-US" sz="2400" dirty="0">
                <a:latin typeface="Speak Pro" panose="020B0504020101020102" pitchFamily="34" charset="0"/>
              </a:rPr>
              <a:t>: 11 binary variables representing categorical attributes, such as nationality indicators or indicating trip type.</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Numerical Features</a:t>
            </a:r>
            <a:r>
              <a:rPr lang="en-US" sz="2400" dirty="0">
                <a:latin typeface="Speak Pro" panose="020B0504020101020102" pitchFamily="34" charset="0"/>
              </a:rPr>
              <a:t>: 10 continuous variables representing quantitative aspects, such as average rating scores, review word counts, and geographical coordinates.</a:t>
            </a:r>
          </a:p>
          <a:p>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Text Features</a:t>
            </a:r>
            <a:r>
              <a:rPr lang="en-US" sz="2400" dirty="0">
                <a:latin typeface="Speak Pro" panose="020B0504020101020102" pitchFamily="34" charset="0"/>
              </a:rPr>
              <a:t>: Two text-based columns, one capturing positive comments and the other capturing negative comments, from guests about their experiences, enabling sentiment analysis and NLP-driven insights.</a:t>
            </a:r>
            <a:endParaRPr lang="en-CA" dirty="0">
              <a:latin typeface="Speak Pro" panose="020B0504020101020102" pitchFamily="34" charset="0"/>
            </a:endParaRPr>
          </a:p>
        </p:txBody>
      </p:sp>
    </p:spTree>
    <p:extLst>
      <p:ext uri="{BB962C8B-B14F-4D97-AF65-F5344CB8AC3E}">
        <p14:creationId xmlns:p14="http://schemas.microsoft.com/office/powerpoint/2010/main" val="2619789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E48716-F98F-069F-63D2-92743A6038A1}"/>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870AD13-97C1-0257-7418-C26EA47B4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93FA3B1-D501-CFA8-6A57-CBF49F35D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F722D8C-ABAA-63C2-D507-214AC1694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4B334A3-ACBD-1CFB-2BCD-3958B3229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C77FF11-458A-204E-4BD4-034F2202F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D7968-1AC6-0A7D-664A-48B0A5D3D1DD}"/>
              </a:ext>
            </a:extLst>
          </p:cNvPr>
          <p:cNvSpPr>
            <a:spLocks noGrp="1"/>
          </p:cNvSpPr>
          <p:nvPr>
            <p:ph type="title"/>
          </p:nvPr>
        </p:nvSpPr>
        <p:spPr>
          <a:xfrm>
            <a:off x="928047" y="278844"/>
            <a:ext cx="9895951" cy="1033669"/>
          </a:xfrm>
        </p:spPr>
        <p:txBody>
          <a:bodyPr>
            <a:normAutofit/>
          </a:bodyPr>
          <a:lstStyle/>
          <a:p>
            <a:r>
              <a:rPr lang="en-US" dirty="0">
                <a:solidFill>
                  <a:srgbClr val="FFFFFF"/>
                </a:solidFill>
                <a:latin typeface="Georgia Pro Cond Light" panose="02040306050405020303" pitchFamily="18" charset="0"/>
              </a:rPr>
              <a:t>Data Overview: Key Features and Structure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F158F91D-04FC-DD51-9762-37951BD30D37}"/>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5" name="TextBox 4">
            <a:extLst>
              <a:ext uri="{FF2B5EF4-FFF2-40B4-BE49-F238E27FC236}">
                <a16:creationId xmlns:a16="http://schemas.microsoft.com/office/drawing/2014/main" id="{E29A637D-06E3-6DD0-0CEB-B349CF4E22D7}"/>
              </a:ext>
            </a:extLst>
          </p:cNvPr>
          <p:cNvSpPr txBox="1"/>
          <p:nvPr/>
        </p:nvSpPr>
        <p:spPr>
          <a:xfrm>
            <a:off x="1225551" y="1933575"/>
            <a:ext cx="10147299" cy="3970318"/>
          </a:xfrm>
          <a:prstGeom prst="rect">
            <a:avLst/>
          </a:prstGeom>
          <a:noFill/>
        </p:spPr>
        <p:txBody>
          <a:bodyPr wrap="square">
            <a:spAutoFit/>
          </a:bodyPr>
          <a:lstStyle/>
          <a:p>
            <a:r>
              <a:rPr lang="en-US" sz="2800" b="1" dirty="0">
                <a:latin typeface="Speak Pro" panose="020B0504020101020102" pitchFamily="34" charset="0"/>
              </a:rPr>
              <a:t>Data Relevance:</a:t>
            </a:r>
          </a:p>
          <a:p>
            <a:endParaRPr lang="en-US" sz="2800" b="1" dirty="0">
              <a:latin typeface="Speak Pro" panose="020B0504020101020102" pitchFamily="34" charset="0"/>
            </a:endParaRPr>
          </a:p>
          <a:p>
            <a:pPr marL="457200" indent="-457200">
              <a:buFont typeface="Arial" panose="020B0604020202020204" pitchFamily="34" charset="0"/>
              <a:buChar char="•"/>
            </a:pPr>
            <a:r>
              <a:rPr lang="en-US" sz="2800" dirty="0">
                <a:latin typeface="Speak Pro" panose="020B0504020101020102" pitchFamily="34" charset="0"/>
              </a:rPr>
              <a:t>The dataset provides a balanced mix of numerical, categorical, and text data, making it suitable for building machine learning models for classification and sentiment analysis.</a:t>
            </a:r>
          </a:p>
          <a:p>
            <a:endParaRPr lang="en-US" sz="2800" dirty="0">
              <a:latin typeface="Speak Pro" panose="020B0504020101020102" pitchFamily="34" charset="0"/>
            </a:endParaRPr>
          </a:p>
          <a:p>
            <a:pPr marL="457200" indent="-457200">
              <a:buFont typeface="Arial" panose="020B0604020202020204" pitchFamily="34" charset="0"/>
              <a:buChar char="•"/>
            </a:pPr>
            <a:r>
              <a:rPr lang="en-US" sz="2800" dirty="0">
                <a:latin typeface="Speak Pro" panose="020B0504020101020102" pitchFamily="34" charset="0"/>
              </a:rPr>
              <a:t>Each row represents a unique hotel stay, capturing various aspects of the guest experience in a structured format.</a:t>
            </a:r>
          </a:p>
          <a:p>
            <a:endParaRPr lang="en-US" sz="2800" b="1" dirty="0">
              <a:latin typeface="Speak Pro" panose="020B0504020101020102" pitchFamily="34" charset="0"/>
            </a:endParaRPr>
          </a:p>
        </p:txBody>
      </p:sp>
    </p:spTree>
    <p:extLst>
      <p:ext uri="{BB962C8B-B14F-4D97-AF65-F5344CB8AC3E}">
        <p14:creationId xmlns:p14="http://schemas.microsoft.com/office/powerpoint/2010/main" val="1261075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7B5859-093B-F283-14D6-3E88AD736B82}"/>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CC76FBB-3D7D-FE20-8E02-6F22307F5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8995424-9165-0702-7D7B-C21D06BBC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0C44847-49D0-451D-7611-364AE2226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929899-803B-8C1A-5E66-2D59DE9B6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8273A56-0482-80E3-7F41-8CEEC240E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089F6-DDE1-3F31-6341-06C08CA4842C}"/>
              </a:ext>
            </a:extLst>
          </p:cNvPr>
          <p:cNvSpPr>
            <a:spLocks noGrp="1"/>
          </p:cNvSpPr>
          <p:nvPr>
            <p:ph type="title"/>
          </p:nvPr>
        </p:nvSpPr>
        <p:spPr>
          <a:xfrm>
            <a:off x="1085849" y="278535"/>
            <a:ext cx="9895951" cy="1033669"/>
          </a:xfrm>
        </p:spPr>
        <p:txBody>
          <a:bodyPr>
            <a:normAutofit/>
          </a:bodyPr>
          <a:lstStyle/>
          <a:p>
            <a:r>
              <a:rPr lang="en-US" dirty="0">
                <a:solidFill>
                  <a:srgbClr val="FFFFFF"/>
                </a:solidFill>
                <a:latin typeface="Georgia Pro Cond Light" panose="02040306050405020303" pitchFamily="18" charset="0"/>
              </a:rPr>
              <a:t>Data Overview: Key Features</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4D8673C4-DD44-1F68-A805-50D8DE5F6CFF}"/>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5" name="TextBox 4">
            <a:extLst>
              <a:ext uri="{FF2B5EF4-FFF2-40B4-BE49-F238E27FC236}">
                <a16:creationId xmlns:a16="http://schemas.microsoft.com/office/drawing/2014/main" id="{9443D712-69A4-AFF9-181D-CF6AF9D650C6}"/>
              </a:ext>
            </a:extLst>
          </p:cNvPr>
          <p:cNvSpPr txBox="1"/>
          <p:nvPr/>
        </p:nvSpPr>
        <p:spPr>
          <a:xfrm>
            <a:off x="1214174" y="1885279"/>
            <a:ext cx="9639300" cy="4401205"/>
          </a:xfrm>
          <a:prstGeom prst="rect">
            <a:avLst/>
          </a:prstGeom>
          <a:noFill/>
        </p:spPr>
        <p:txBody>
          <a:bodyPr wrap="square">
            <a:spAutoFit/>
          </a:bodyPr>
          <a:lstStyle/>
          <a:p>
            <a:endParaRPr lang="en-US" sz="2800" dirty="0">
              <a:latin typeface="Speak Pro" panose="020B0504020101020102" pitchFamily="34" charset="0"/>
            </a:endParaRPr>
          </a:p>
          <a:p>
            <a:r>
              <a:rPr lang="en-US" sz="2800" b="1" dirty="0">
                <a:latin typeface="Speak Pro" panose="020B0504020101020102" pitchFamily="34" charset="0"/>
              </a:rPr>
              <a:t>Analytical Opportunities:</a:t>
            </a:r>
          </a:p>
          <a:p>
            <a:endParaRPr lang="en-US" sz="2800" dirty="0">
              <a:latin typeface="Speak Pro" panose="020B0504020101020102" pitchFamily="34" charset="0"/>
            </a:endParaRPr>
          </a:p>
          <a:p>
            <a:pPr marL="285750" indent="-285750">
              <a:buFont typeface="Arial" panose="020B0604020202020204" pitchFamily="34" charset="0"/>
              <a:buChar char="•"/>
            </a:pPr>
            <a:r>
              <a:rPr lang="en-US" sz="2800" dirty="0">
                <a:latin typeface="Speak Pro" panose="020B0504020101020102" pitchFamily="34" charset="0"/>
              </a:rPr>
              <a:t>The inclusion of review content in text format supports NLP applications, allowing for analysis of word patterns and sentiment indicators.</a:t>
            </a:r>
          </a:p>
          <a:p>
            <a:endParaRPr lang="en-US" sz="2800" dirty="0">
              <a:latin typeface="Speak Pro" panose="020B0504020101020102" pitchFamily="34" charset="0"/>
            </a:endParaRPr>
          </a:p>
          <a:p>
            <a:pPr marL="285750" indent="-285750">
              <a:buFont typeface="Arial" panose="020B0604020202020204" pitchFamily="34" charset="0"/>
              <a:buChar char="•"/>
            </a:pPr>
            <a:r>
              <a:rPr lang="en-US" sz="2800" dirty="0">
                <a:latin typeface="Speak Pro" panose="020B0504020101020102" pitchFamily="34" charset="0"/>
              </a:rPr>
              <a:t>Enables the identification of key drivers behind positive and negative reviews, which can guide business improvements in customer satisfaction.</a:t>
            </a:r>
            <a:endParaRPr lang="en-CA" sz="2800" dirty="0">
              <a:latin typeface="Speak Pro" panose="020B0504020101020102" pitchFamily="34" charset="0"/>
            </a:endParaRPr>
          </a:p>
        </p:txBody>
      </p:sp>
    </p:spTree>
    <p:extLst>
      <p:ext uri="{BB962C8B-B14F-4D97-AF65-F5344CB8AC3E}">
        <p14:creationId xmlns:p14="http://schemas.microsoft.com/office/powerpoint/2010/main" val="497285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B75829-5419-91C0-6719-FE8AFBCF8CDE}"/>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028C2C4-13BF-2FC3-2BA7-D0ECE0D64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007F007-CF1E-E8BA-B1D1-1A7D75CF7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AAF70CA-7ADC-8C76-36A1-F98610E36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A50D2E-60BA-79E9-463C-D01439844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95FEC-36EA-0FA5-0FB6-025E164B1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49FAD2-3D16-21B4-8B6C-1BA16FEFCAD9}"/>
              </a:ext>
            </a:extLst>
          </p:cNvPr>
          <p:cNvSpPr>
            <a:spLocks noGrp="1"/>
          </p:cNvSpPr>
          <p:nvPr>
            <p:ph type="title"/>
          </p:nvPr>
        </p:nvSpPr>
        <p:spPr>
          <a:xfrm>
            <a:off x="1091820" y="288211"/>
            <a:ext cx="9895951" cy="1033669"/>
          </a:xfrm>
        </p:spPr>
        <p:txBody>
          <a:bodyPr>
            <a:normAutofit/>
          </a:bodyPr>
          <a:lstStyle/>
          <a:p>
            <a:r>
              <a:rPr lang="en-US" dirty="0">
                <a:solidFill>
                  <a:srgbClr val="FFFFFF"/>
                </a:solidFill>
                <a:latin typeface="Georgia Pro Cond Light" panose="02040306050405020303" pitchFamily="18" charset="0"/>
              </a:rPr>
              <a:t>Data Dictionary</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8AFC18F7-5B92-DD10-2D2C-E2FC2662FEFC}"/>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graphicFrame>
        <p:nvGraphicFramePr>
          <p:cNvPr id="5" name="Table 4">
            <a:extLst>
              <a:ext uri="{FF2B5EF4-FFF2-40B4-BE49-F238E27FC236}">
                <a16:creationId xmlns:a16="http://schemas.microsoft.com/office/drawing/2014/main" id="{6CCBAF78-E884-EFFB-ADE3-CF709C323C0F}"/>
              </a:ext>
            </a:extLst>
          </p:cNvPr>
          <p:cNvGraphicFramePr>
            <a:graphicFrameLocks noGrp="1"/>
          </p:cNvGraphicFramePr>
          <p:nvPr>
            <p:extLst>
              <p:ext uri="{D42A27DB-BD31-4B8C-83A1-F6EECF244321}">
                <p14:modId xmlns:p14="http://schemas.microsoft.com/office/powerpoint/2010/main" val="2223308062"/>
              </p:ext>
            </p:extLst>
          </p:nvPr>
        </p:nvGraphicFramePr>
        <p:xfrm>
          <a:off x="1137977" y="1792150"/>
          <a:ext cx="7954894" cy="4857750"/>
        </p:xfrm>
        <a:graphic>
          <a:graphicData uri="http://schemas.openxmlformats.org/drawingml/2006/table">
            <a:tbl>
              <a:tblPr/>
              <a:tblGrid>
                <a:gridCol w="3977447">
                  <a:extLst>
                    <a:ext uri="{9D8B030D-6E8A-4147-A177-3AD203B41FA5}">
                      <a16:colId xmlns:a16="http://schemas.microsoft.com/office/drawing/2014/main" val="3162098199"/>
                    </a:ext>
                  </a:extLst>
                </a:gridCol>
                <a:gridCol w="3977447">
                  <a:extLst>
                    <a:ext uri="{9D8B030D-6E8A-4147-A177-3AD203B41FA5}">
                      <a16:colId xmlns:a16="http://schemas.microsoft.com/office/drawing/2014/main" val="3754584336"/>
                    </a:ext>
                  </a:extLst>
                </a:gridCol>
              </a:tblGrid>
              <a:tr h="507580">
                <a:tc>
                  <a:txBody>
                    <a:bodyPr/>
                    <a:lstStyle/>
                    <a:p>
                      <a:pPr algn="l" fontAlgn="ctr"/>
                      <a:r>
                        <a:rPr lang="en-CA" sz="1300" dirty="0">
                          <a:effectLst/>
                        </a:rPr>
                        <a:t>additional_number_of_scoring</a:t>
                      </a:r>
                    </a:p>
                  </a:txBody>
                  <a:tcPr marL="64945" marR="64945" marT="32473" marB="32473" anchor="ctr">
                    <a:lnL>
                      <a:noFill/>
                    </a:lnL>
                    <a:lnR>
                      <a:noFill/>
                    </a:lnR>
                    <a:lnT>
                      <a:noFill/>
                    </a:lnT>
                    <a:lnB>
                      <a:noFill/>
                    </a:lnB>
                    <a:solidFill>
                      <a:srgbClr val="FFFFFF"/>
                    </a:solidFill>
                  </a:tcPr>
                </a:tc>
                <a:tc>
                  <a:txBody>
                    <a:bodyPr/>
                    <a:lstStyle/>
                    <a:p>
                      <a:pPr algn="l" fontAlgn="ctr"/>
                      <a:r>
                        <a:rPr lang="en-US" sz="1300">
                          <a:effectLst/>
                        </a:rPr>
                        <a:t>The number of additional scores given for the hotel.</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2943083284"/>
                  </a:ext>
                </a:extLst>
              </a:tr>
              <a:tr h="507580">
                <a:tc>
                  <a:txBody>
                    <a:bodyPr/>
                    <a:lstStyle/>
                    <a:p>
                      <a:pPr algn="l" fontAlgn="ctr"/>
                      <a:r>
                        <a:rPr lang="en-CA" sz="1300">
                          <a:effectLst/>
                        </a:rPr>
                        <a:t>average_score</a:t>
                      </a:r>
                    </a:p>
                  </a:txBody>
                  <a:tcPr marL="64945" marR="64945" marT="32473" marB="32473" anchor="ctr">
                    <a:lnL>
                      <a:noFill/>
                    </a:lnL>
                    <a:lnR>
                      <a:noFill/>
                    </a:lnR>
                    <a:lnT>
                      <a:noFill/>
                    </a:lnT>
                    <a:lnB>
                      <a:noFill/>
                    </a:lnB>
                    <a:solidFill>
                      <a:srgbClr val="F7F7F7"/>
                    </a:solidFill>
                  </a:tcPr>
                </a:tc>
                <a:tc>
                  <a:txBody>
                    <a:bodyPr/>
                    <a:lstStyle/>
                    <a:p>
                      <a:pPr algn="l" fontAlgn="ctr"/>
                      <a:r>
                        <a:rPr lang="en-US" sz="1300">
                          <a:effectLst/>
                        </a:rPr>
                        <a:t>The average score of the hotel based on reviews.</a:t>
                      </a:r>
                    </a:p>
                  </a:txBody>
                  <a:tcPr marL="64945" marR="64945" marT="32473" marB="32473" anchor="ctr">
                    <a:lnL>
                      <a:noFill/>
                    </a:lnL>
                    <a:lnR>
                      <a:noFill/>
                    </a:lnR>
                    <a:lnT>
                      <a:noFill/>
                    </a:lnT>
                    <a:lnB>
                      <a:noFill/>
                    </a:lnB>
                    <a:solidFill>
                      <a:srgbClr val="F7F7F7"/>
                    </a:solidFill>
                  </a:tcPr>
                </a:tc>
                <a:extLst>
                  <a:ext uri="{0D108BD9-81ED-4DB2-BD59-A6C34878D82A}">
                    <a16:rowId xmlns:a16="http://schemas.microsoft.com/office/drawing/2014/main" val="1940722770"/>
                  </a:ext>
                </a:extLst>
              </a:tr>
              <a:tr h="507580">
                <a:tc>
                  <a:txBody>
                    <a:bodyPr/>
                    <a:lstStyle/>
                    <a:p>
                      <a:pPr algn="l" fontAlgn="ctr"/>
                      <a:r>
                        <a:rPr lang="en-CA" sz="1300">
                          <a:effectLst/>
                        </a:rPr>
                        <a:t>days_since_review</a:t>
                      </a:r>
                    </a:p>
                  </a:txBody>
                  <a:tcPr marL="64945" marR="64945" marT="32473" marB="32473" anchor="ctr">
                    <a:lnL>
                      <a:noFill/>
                    </a:lnL>
                    <a:lnR>
                      <a:noFill/>
                    </a:lnR>
                    <a:lnT>
                      <a:noFill/>
                    </a:lnT>
                    <a:lnB>
                      <a:noFill/>
                    </a:lnB>
                    <a:solidFill>
                      <a:srgbClr val="FFFFFF"/>
                    </a:solidFill>
                  </a:tcPr>
                </a:tc>
                <a:tc>
                  <a:txBody>
                    <a:bodyPr/>
                    <a:lstStyle/>
                    <a:p>
                      <a:pPr algn="l" fontAlgn="ctr"/>
                      <a:r>
                        <a:rPr lang="en-US" sz="1300">
                          <a:effectLst/>
                        </a:rPr>
                        <a:t>The number of days since the review was posted.</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701361423"/>
                  </a:ext>
                </a:extLst>
              </a:tr>
              <a:tr h="289530">
                <a:tc>
                  <a:txBody>
                    <a:bodyPr/>
                    <a:lstStyle/>
                    <a:p>
                      <a:pPr algn="l" fontAlgn="ctr"/>
                      <a:r>
                        <a:rPr lang="en-CA" sz="1300" dirty="0">
                          <a:effectLst/>
                        </a:rPr>
                        <a:t>day</a:t>
                      </a:r>
                    </a:p>
                  </a:txBody>
                  <a:tcPr marL="64945" marR="64945" marT="32473" marB="32473" anchor="ctr">
                    <a:lnL>
                      <a:noFill/>
                    </a:lnL>
                    <a:lnR>
                      <a:noFill/>
                    </a:lnR>
                    <a:lnT>
                      <a:noFill/>
                    </a:lnT>
                    <a:lnB>
                      <a:noFill/>
                    </a:lnB>
                    <a:solidFill>
                      <a:srgbClr val="F7F7F7"/>
                    </a:solidFill>
                  </a:tcPr>
                </a:tc>
                <a:tc>
                  <a:txBody>
                    <a:bodyPr/>
                    <a:lstStyle/>
                    <a:p>
                      <a:pPr algn="l" fontAlgn="ctr"/>
                      <a:r>
                        <a:rPr lang="en-CA" sz="1300">
                          <a:effectLst/>
                        </a:rPr>
                        <a:t>Day of the review.</a:t>
                      </a:r>
                    </a:p>
                  </a:txBody>
                  <a:tcPr marL="64945" marR="64945" marT="32473" marB="32473" anchor="ctr">
                    <a:lnL>
                      <a:noFill/>
                    </a:lnL>
                    <a:lnR>
                      <a:noFill/>
                    </a:lnR>
                    <a:lnT>
                      <a:noFill/>
                    </a:lnT>
                    <a:lnB>
                      <a:noFill/>
                    </a:lnB>
                    <a:solidFill>
                      <a:srgbClr val="F7F7F7"/>
                    </a:solidFill>
                  </a:tcPr>
                </a:tc>
                <a:extLst>
                  <a:ext uri="{0D108BD9-81ED-4DB2-BD59-A6C34878D82A}">
                    <a16:rowId xmlns:a16="http://schemas.microsoft.com/office/drawing/2014/main" val="2198553340"/>
                  </a:ext>
                </a:extLst>
              </a:tr>
              <a:tr h="507580">
                <a:tc>
                  <a:txBody>
                    <a:bodyPr/>
                    <a:lstStyle/>
                    <a:p>
                      <a:pPr algn="l" fontAlgn="ctr"/>
                      <a:r>
                        <a:rPr lang="en-CA" sz="1300">
                          <a:effectLst/>
                        </a:rPr>
                        <a:t>hotel_address_amsterdam</a:t>
                      </a:r>
                    </a:p>
                  </a:txBody>
                  <a:tcPr marL="64945" marR="64945" marT="32473" marB="32473" anchor="ctr">
                    <a:lnL>
                      <a:noFill/>
                    </a:lnL>
                    <a:lnR>
                      <a:noFill/>
                    </a:lnR>
                    <a:lnT>
                      <a:noFill/>
                    </a:lnT>
                    <a:lnB>
                      <a:noFill/>
                    </a:lnB>
                    <a:solidFill>
                      <a:srgbClr val="FFFFFF"/>
                    </a:solidFill>
                  </a:tcPr>
                </a:tc>
                <a:tc>
                  <a:txBody>
                    <a:bodyPr/>
                    <a:lstStyle/>
                    <a:p>
                      <a:pPr algn="l" fontAlgn="ctr"/>
                      <a:r>
                        <a:rPr lang="en-US" sz="1300" dirty="0">
                          <a:effectLst/>
                        </a:rPr>
                        <a:t>Binary variable indicating if the hotel is located in Amsterdam.</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1019796827"/>
                  </a:ext>
                </a:extLst>
              </a:tr>
              <a:tr h="507580">
                <a:tc>
                  <a:txBody>
                    <a:bodyPr/>
                    <a:lstStyle/>
                    <a:p>
                      <a:pPr algn="l" fontAlgn="ctr"/>
                      <a:r>
                        <a:rPr lang="en-CA" sz="1300">
                          <a:effectLst/>
                        </a:rPr>
                        <a:t>hotel_address_barcelona</a:t>
                      </a:r>
                    </a:p>
                  </a:txBody>
                  <a:tcPr marL="64945" marR="64945" marT="32473" marB="32473" anchor="ctr">
                    <a:lnL>
                      <a:noFill/>
                    </a:lnL>
                    <a:lnR>
                      <a:noFill/>
                    </a:lnR>
                    <a:lnT>
                      <a:noFill/>
                    </a:lnT>
                    <a:lnB>
                      <a:noFill/>
                    </a:lnB>
                    <a:solidFill>
                      <a:srgbClr val="F7F7F7"/>
                    </a:solidFill>
                  </a:tcPr>
                </a:tc>
                <a:tc>
                  <a:txBody>
                    <a:bodyPr/>
                    <a:lstStyle/>
                    <a:p>
                      <a:pPr algn="l" fontAlgn="ctr"/>
                      <a:r>
                        <a:rPr lang="en-US" sz="1300" dirty="0">
                          <a:effectLst/>
                        </a:rPr>
                        <a:t>Binary variable indicating if the hotel is located in Barcelona.</a:t>
                      </a:r>
                    </a:p>
                  </a:txBody>
                  <a:tcPr marL="64945" marR="64945" marT="32473" marB="32473" anchor="ctr">
                    <a:lnL>
                      <a:noFill/>
                    </a:lnL>
                    <a:lnR>
                      <a:noFill/>
                    </a:lnR>
                    <a:lnT>
                      <a:noFill/>
                    </a:lnT>
                    <a:lnB>
                      <a:noFill/>
                    </a:lnB>
                    <a:solidFill>
                      <a:srgbClr val="F7F7F7"/>
                    </a:solidFill>
                  </a:tcPr>
                </a:tc>
                <a:extLst>
                  <a:ext uri="{0D108BD9-81ED-4DB2-BD59-A6C34878D82A}">
                    <a16:rowId xmlns:a16="http://schemas.microsoft.com/office/drawing/2014/main" val="3152801696"/>
                  </a:ext>
                </a:extLst>
              </a:tr>
              <a:tr h="507580">
                <a:tc>
                  <a:txBody>
                    <a:bodyPr/>
                    <a:lstStyle/>
                    <a:p>
                      <a:pPr algn="l" fontAlgn="ctr"/>
                      <a:r>
                        <a:rPr lang="en-CA" sz="1300">
                          <a:effectLst/>
                        </a:rPr>
                        <a:t>hotel_address_london</a:t>
                      </a:r>
                    </a:p>
                  </a:txBody>
                  <a:tcPr marL="64945" marR="64945" marT="32473" marB="32473" anchor="ctr">
                    <a:lnL>
                      <a:noFill/>
                    </a:lnL>
                    <a:lnR>
                      <a:noFill/>
                    </a:lnR>
                    <a:lnT>
                      <a:noFill/>
                    </a:lnT>
                    <a:lnB>
                      <a:noFill/>
                    </a:lnB>
                    <a:solidFill>
                      <a:srgbClr val="FFFFFF"/>
                    </a:solidFill>
                  </a:tcPr>
                </a:tc>
                <a:tc>
                  <a:txBody>
                    <a:bodyPr/>
                    <a:lstStyle/>
                    <a:p>
                      <a:pPr algn="l" fontAlgn="ctr"/>
                      <a:r>
                        <a:rPr lang="en-US" sz="1300" dirty="0">
                          <a:effectLst/>
                        </a:rPr>
                        <a:t>Binary variable indicating if the hotel is located in London.</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2612651156"/>
                  </a:ext>
                </a:extLst>
              </a:tr>
              <a:tr h="507580">
                <a:tc>
                  <a:txBody>
                    <a:bodyPr/>
                    <a:lstStyle/>
                    <a:p>
                      <a:pPr algn="l" fontAlgn="ctr"/>
                      <a:r>
                        <a:rPr lang="en-CA" sz="1300">
                          <a:effectLst/>
                        </a:rPr>
                        <a:t>hotel_address_milan</a:t>
                      </a:r>
                    </a:p>
                  </a:txBody>
                  <a:tcPr marL="64945" marR="64945" marT="32473" marB="32473" anchor="ctr">
                    <a:lnL>
                      <a:noFill/>
                    </a:lnL>
                    <a:lnR>
                      <a:noFill/>
                    </a:lnR>
                    <a:lnT>
                      <a:noFill/>
                    </a:lnT>
                    <a:lnB>
                      <a:noFill/>
                    </a:lnB>
                    <a:solidFill>
                      <a:srgbClr val="F7F7F7"/>
                    </a:solidFill>
                  </a:tcPr>
                </a:tc>
                <a:tc>
                  <a:txBody>
                    <a:bodyPr/>
                    <a:lstStyle/>
                    <a:p>
                      <a:pPr algn="l" fontAlgn="ctr"/>
                      <a:r>
                        <a:rPr lang="en-US" sz="1300" dirty="0">
                          <a:effectLst/>
                        </a:rPr>
                        <a:t>Binary variable indicating if the hotel is located in Milan.</a:t>
                      </a:r>
                    </a:p>
                  </a:txBody>
                  <a:tcPr marL="64945" marR="64945" marT="32473" marB="32473" anchor="ctr">
                    <a:lnL>
                      <a:noFill/>
                    </a:lnL>
                    <a:lnR>
                      <a:noFill/>
                    </a:lnR>
                    <a:lnT>
                      <a:noFill/>
                    </a:lnT>
                    <a:lnB>
                      <a:noFill/>
                    </a:lnB>
                    <a:solidFill>
                      <a:srgbClr val="F7F7F7"/>
                    </a:solidFill>
                  </a:tcPr>
                </a:tc>
                <a:extLst>
                  <a:ext uri="{0D108BD9-81ED-4DB2-BD59-A6C34878D82A}">
                    <a16:rowId xmlns:a16="http://schemas.microsoft.com/office/drawing/2014/main" val="3627164600"/>
                  </a:ext>
                </a:extLst>
              </a:tr>
              <a:tr h="507580">
                <a:tc>
                  <a:txBody>
                    <a:bodyPr/>
                    <a:lstStyle/>
                    <a:p>
                      <a:pPr algn="l" fontAlgn="ctr"/>
                      <a:r>
                        <a:rPr lang="en-CA" sz="1300">
                          <a:effectLst/>
                        </a:rPr>
                        <a:t>hotel_address_paris</a:t>
                      </a:r>
                    </a:p>
                  </a:txBody>
                  <a:tcPr marL="64945" marR="64945" marT="32473" marB="32473" anchor="ctr">
                    <a:lnL>
                      <a:noFill/>
                    </a:lnL>
                    <a:lnR>
                      <a:noFill/>
                    </a:lnR>
                    <a:lnT>
                      <a:noFill/>
                    </a:lnT>
                    <a:lnB>
                      <a:noFill/>
                    </a:lnB>
                    <a:solidFill>
                      <a:srgbClr val="FFFFFF"/>
                    </a:solidFill>
                  </a:tcPr>
                </a:tc>
                <a:tc>
                  <a:txBody>
                    <a:bodyPr/>
                    <a:lstStyle/>
                    <a:p>
                      <a:pPr algn="l" fontAlgn="ctr"/>
                      <a:r>
                        <a:rPr lang="en-US" sz="1300" dirty="0">
                          <a:effectLst/>
                        </a:rPr>
                        <a:t>Binary variable indicating if the hotel is located in Paris.</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807478163"/>
                  </a:ext>
                </a:extLst>
              </a:tr>
              <a:tr h="507580">
                <a:tc>
                  <a:txBody>
                    <a:bodyPr/>
                    <a:lstStyle/>
                    <a:p>
                      <a:pPr algn="l" fontAlgn="ctr"/>
                      <a:r>
                        <a:rPr lang="en-CA" sz="1300">
                          <a:effectLst/>
                        </a:rPr>
                        <a:t>hotel_address_vienna</a:t>
                      </a:r>
                    </a:p>
                  </a:txBody>
                  <a:tcPr marL="64945" marR="64945" marT="32473" marB="32473" anchor="ctr">
                    <a:lnL>
                      <a:noFill/>
                    </a:lnL>
                    <a:lnR>
                      <a:noFill/>
                    </a:lnR>
                    <a:lnT>
                      <a:noFill/>
                    </a:lnT>
                    <a:lnB>
                      <a:noFill/>
                    </a:lnB>
                    <a:solidFill>
                      <a:srgbClr val="F7F7F7"/>
                    </a:solidFill>
                  </a:tcPr>
                </a:tc>
                <a:tc>
                  <a:txBody>
                    <a:bodyPr/>
                    <a:lstStyle/>
                    <a:p>
                      <a:pPr algn="l" fontAlgn="ctr"/>
                      <a:r>
                        <a:rPr lang="en-US" sz="1300" dirty="0">
                          <a:effectLst/>
                        </a:rPr>
                        <a:t>Binary variable indicating if the hotel is located in Vienna.</a:t>
                      </a:r>
                    </a:p>
                  </a:txBody>
                  <a:tcPr marL="64945" marR="64945" marT="32473" marB="32473" anchor="ctr">
                    <a:lnL>
                      <a:noFill/>
                    </a:lnL>
                    <a:lnR>
                      <a:noFill/>
                    </a:lnR>
                    <a:lnT>
                      <a:noFill/>
                    </a:lnT>
                    <a:lnB>
                      <a:noFill/>
                    </a:lnB>
                    <a:solidFill>
                      <a:srgbClr val="F7F7F7"/>
                    </a:solidFill>
                  </a:tcPr>
                </a:tc>
                <a:extLst>
                  <a:ext uri="{0D108BD9-81ED-4DB2-BD59-A6C34878D82A}">
                    <a16:rowId xmlns:a16="http://schemas.microsoft.com/office/drawing/2014/main" val="3482597339"/>
                  </a:ext>
                </a:extLst>
              </a:tr>
            </a:tbl>
          </a:graphicData>
        </a:graphic>
      </p:graphicFrame>
    </p:spTree>
    <p:extLst>
      <p:ext uri="{BB962C8B-B14F-4D97-AF65-F5344CB8AC3E}">
        <p14:creationId xmlns:p14="http://schemas.microsoft.com/office/powerpoint/2010/main" val="2877638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453452-596F-D468-9D63-F4E609AC47C8}"/>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CE16716-418D-E3BD-65B7-80E0C9A28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729AD8C-B089-F8D1-A6FD-3B1E758DE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C6E3F16-78EC-5347-E998-0D086B71A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349124F-EF38-100E-D90E-1B6AD708C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C40C17D-981F-8061-49F1-F02B28872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BA4D2C-9EFA-25DE-45AB-61A5BFF82457}"/>
              </a:ext>
            </a:extLst>
          </p:cNvPr>
          <p:cNvSpPr>
            <a:spLocks noGrp="1"/>
          </p:cNvSpPr>
          <p:nvPr>
            <p:ph type="title"/>
          </p:nvPr>
        </p:nvSpPr>
        <p:spPr>
          <a:xfrm>
            <a:off x="819150" y="288825"/>
            <a:ext cx="9895951" cy="1033669"/>
          </a:xfrm>
        </p:spPr>
        <p:txBody>
          <a:bodyPr>
            <a:normAutofit/>
          </a:bodyPr>
          <a:lstStyle/>
          <a:p>
            <a:r>
              <a:rPr lang="en-US" dirty="0">
                <a:solidFill>
                  <a:srgbClr val="FFFFFF"/>
                </a:solidFill>
                <a:latin typeface="Georgia Pro Cond Light" panose="02040306050405020303" pitchFamily="18" charset="0"/>
              </a:rPr>
              <a:t>Data Dictionary</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44375C2D-52C0-2F94-0C1F-058BAD922895}"/>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graphicFrame>
        <p:nvGraphicFramePr>
          <p:cNvPr id="9" name="Table 8">
            <a:extLst>
              <a:ext uri="{FF2B5EF4-FFF2-40B4-BE49-F238E27FC236}">
                <a16:creationId xmlns:a16="http://schemas.microsoft.com/office/drawing/2014/main" id="{C8FC4E71-A0E2-1066-345F-9EFBFFD3710E}"/>
              </a:ext>
            </a:extLst>
          </p:cNvPr>
          <p:cNvGraphicFramePr>
            <a:graphicFrameLocks noGrp="1"/>
          </p:cNvGraphicFramePr>
          <p:nvPr>
            <p:extLst>
              <p:ext uri="{D42A27DB-BD31-4B8C-83A1-F6EECF244321}">
                <p14:modId xmlns:p14="http://schemas.microsoft.com/office/powerpoint/2010/main" val="1704000047"/>
              </p:ext>
            </p:extLst>
          </p:nvPr>
        </p:nvGraphicFramePr>
        <p:xfrm>
          <a:off x="1027278" y="1862510"/>
          <a:ext cx="8134350" cy="4730411"/>
        </p:xfrm>
        <a:graphic>
          <a:graphicData uri="http://schemas.openxmlformats.org/drawingml/2006/table">
            <a:tbl>
              <a:tblPr/>
              <a:tblGrid>
                <a:gridCol w="4067175">
                  <a:extLst>
                    <a:ext uri="{9D8B030D-6E8A-4147-A177-3AD203B41FA5}">
                      <a16:colId xmlns:a16="http://schemas.microsoft.com/office/drawing/2014/main" val="2472256022"/>
                    </a:ext>
                  </a:extLst>
                </a:gridCol>
                <a:gridCol w="4067175">
                  <a:extLst>
                    <a:ext uri="{9D8B030D-6E8A-4147-A177-3AD203B41FA5}">
                      <a16:colId xmlns:a16="http://schemas.microsoft.com/office/drawing/2014/main" val="3980832055"/>
                    </a:ext>
                  </a:extLst>
                </a:gridCol>
              </a:tblGrid>
              <a:tr h="310191">
                <a:tc>
                  <a:txBody>
                    <a:bodyPr/>
                    <a:lstStyle/>
                    <a:p>
                      <a:pPr algn="l" fontAlgn="ctr"/>
                      <a:r>
                        <a:rPr lang="en-CA" sz="1400">
                          <a:effectLst/>
                        </a:rPr>
                        <a:t>latitude</a:t>
                      </a:r>
                    </a:p>
                  </a:txBody>
                  <a:tcPr marL="71333" marR="71333" marT="35667" marB="35667" anchor="ctr">
                    <a:lnL>
                      <a:noFill/>
                    </a:lnL>
                    <a:lnR>
                      <a:noFill/>
                    </a:lnR>
                    <a:lnT>
                      <a:noFill/>
                    </a:lnT>
                    <a:lnB>
                      <a:noFill/>
                    </a:lnB>
                    <a:solidFill>
                      <a:srgbClr val="FFFFFF"/>
                    </a:solidFill>
                  </a:tcPr>
                </a:tc>
                <a:tc>
                  <a:txBody>
                    <a:bodyPr/>
                    <a:lstStyle/>
                    <a:p>
                      <a:pPr algn="l" fontAlgn="ctr"/>
                      <a:r>
                        <a:rPr lang="en-US" sz="1400">
                          <a:effectLst/>
                        </a:rPr>
                        <a:t>Latitude coordinate of the hotel's location.</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1590101618"/>
                  </a:ext>
                </a:extLst>
              </a:tr>
              <a:tr h="542834">
                <a:tc>
                  <a:txBody>
                    <a:bodyPr/>
                    <a:lstStyle/>
                    <a:p>
                      <a:pPr algn="l" fontAlgn="ctr"/>
                      <a:r>
                        <a:rPr lang="en-CA" sz="1400" dirty="0">
                          <a:effectLst/>
                        </a:rPr>
                        <a:t>leisure_trip</a:t>
                      </a:r>
                    </a:p>
                  </a:txBody>
                  <a:tcPr marL="71333" marR="71333" marT="35667" marB="35667" anchor="ctr">
                    <a:lnL>
                      <a:noFill/>
                    </a:lnL>
                    <a:lnR>
                      <a:noFill/>
                    </a:lnR>
                    <a:lnT>
                      <a:noFill/>
                    </a:lnT>
                    <a:lnB>
                      <a:noFill/>
                    </a:lnB>
                    <a:solidFill>
                      <a:srgbClr val="F7F7F7"/>
                    </a:solidFill>
                  </a:tcPr>
                </a:tc>
                <a:tc>
                  <a:txBody>
                    <a:bodyPr/>
                    <a:lstStyle/>
                    <a:p>
                      <a:pPr algn="l" fontAlgn="ctr"/>
                      <a:r>
                        <a:rPr lang="en-US" sz="1400">
                          <a:effectLst/>
                        </a:rPr>
                        <a:t>Binary variable indicating if the trip was for leisure or not.</a:t>
                      </a:r>
                    </a:p>
                  </a:txBody>
                  <a:tcPr marL="71333" marR="71333" marT="35667" marB="35667" anchor="ctr">
                    <a:lnL>
                      <a:noFill/>
                    </a:lnL>
                    <a:lnR>
                      <a:noFill/>
                    </a:lnR>
                    <a:lnT>
                      <a:noFill/>
                    </a:lnT>
                    <a:lnB>
                      <a:noFill/>
                    </a:lnB>
                    <a:solidFill>
                      <a:srgbClr val="F7F7F7"/>
                    </a:solidFill>
                  </a:tcPr>
                </a:tc>
                <a:extLst>
                  <a:ext uri="{0D108BD9-81ED-4DB2-BD59-A6C34878D82A}">
                    <a16:rowId xmlns:a16="http://schemas.microsoft.com/office/drawing/2014/main" val="3585439965"/>
                  </a:ext>
                </a:extLst>
              </a:tr>
              <a:tr h="310191">
                <a:tc>
                  <a:txBody>
                    <a:bodyPr/>
                    <a:lstStyle/>
                    <a:p>
                      <a:pPr algn="l" fontAlgn="ctr"/>
                      <a:r>
                        <a:rPr lang="en-CA" sz="1400">
                          <a:effectLst/>
                        </a:rPr>
                        <a:t>longitude</a:t>
                      </a:r>
                    </a:p>
                  </a:txBody>
                  <a:tcPr marL="71333" marR="71333" marT="35667" marB="35667" anchor="ctr">
                    <a:lnL>
                      <a:noFill/>
                    </a:lnL>
                    <a:lnR>
                      <a:noFill/>
                    </a:lnR>
                    <a:lnT>
                      <a:noFill/>
                    </a:lnT>
                    <a:lnB>
                      <a:noFill/>
                    </a:lnB>
                    <a:solidFill>
                      <a:srgbClr val="FFFFFF"/>
                    </a:solidFill>
                  </a:tcPr>
                </a:tc>
                <a:tc>
                  <a:txBody>
                    <a:bodyPr/>
                    <a:lstStyle/>
                    <a:p>
                      <a:pPr algn="l" fontAlgn="ctr"/>
                      <a:r>
                        <a:rPr lang="en-US" sz="1400">
                          <a:effectLst/>
                        </a:rPr>
                        <a:t>Longitude coordinate of the hotel's location.</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555543483"/>
                  </a:ext>
                </a:extLst>
              </a:tr>
              <a:tr h="310191">
                <a:tc>
                  <a:txBody>
                    <a:bodyPr/>
                    <a:lstStyle/>
                    <a:p>
                      <a:pPr algn="l" fontAlgn="ctr"/>
                      <a:r>
                        <a:rPr lang="en-CA" sz="1400">
                          <a:effectLst/>
                        </a:rPr>
                        <a:t>month</a:t>
                      </a:r>
                    </a:p>
                  </a:txBody>
                  <a:tcPr marL="71333" marR="71333" marT="35667" marB="35667" anchor="ctr">
                    <a:lnL>
                      <a:noFill/>
                    </a:lnL>
                    <a:lnR>
                      <a:noFill/>
                    </a:lnR>
                    <a:lnT>
                      <a:noFill/>
                    </a:lnT>
                    <a:lnB>
                      <a:noFill/>
                    </a:lnB>
                    <a:solidFill>
                      <a:srgbClr val="F7F7F7"/>
                    </a:solidFill>
                  </a:tcPr>
                </a:tc>
                <a:tc>
                  <a:txBody>
                    <a:bodyPr/>
                    <a:lstStyle/>
                    <a:p>
                      <a:pPr algn="l" fontAlgn="ctr"/>
                      <a:r>
                        <a:rPr lang="en-CA" sz="1400">
                          <a:effectLst/>
                        </a:rPr>
                        <a:t>Month of the review.</a:t>
                      </a:r>
                    </a:p>
                  </a:txBody>
                  <a:tcPr marL="71333" marR="71333" marT="35667" marB="35667" anchor="ctr">
                    <a:lnL>
                      <a:noFill/>
                    </a:lnL>
                    <a:lnR>
                      <a:noFill/>
                    </a:lnR>
                    <a:lnT>
                      <a:noFill/>
                    </a:lnT>
                    <a:lnB>
                      <a:noFill/>
                    </a:lnB>
                    <a:solidFill>
                      <a:srgbClr val="F7F7F7"/>
                    </a:solidFill>
                  </a:tcPr>
                </a:tc>
                <a:extLst>
                  <a:ext uri="{0D108BD9-81ED-4DB2-BD59-A6C34878D82A}">
                    <a16:rowId xmlns:a16="http://schemas.microsoft.com/office/drawing/2014/main" val="866082495"/>
                  </a:ext>
                </a:extLst>
              </a:tr>
              <a:tr h="542834">
                <a:tc>
                  <a:txBody>
                    <a:bodyPr/>
                    <a:lstStyle/>
                    <a:p>
                      <a:pPr algn="l" fontAlgn="ctr"/>
                      <a:r>
                        <a:rPr lang="en-CA" sz="1400">
                          <a:effectLst/>
                        </a:rPr>
                        <a:t>negative_review</a:t>
                      </a:r>
                    </a:p>
                  </a:txBody>
                  <a:tcPr marL="71333" marR="71333" marT="35667" marB="35667" anchor="ctr">
                    <a:lnL>
                      <a:noFill/>
                    </a:lnL>
                    <a:lnR>
                      <a:noFill/>
                    </a:lnR>
                    <a:lnT>
                      <a:noFill/>
                    </a:lnT>
                    <a:lnB>
                      <a:noFill/>
                    </a:lnB>
                    <a:solidFill>
                      <a:srgbClr val="FFFFFF"/>
                    </a:solidFill>
                  </a:tcPr>
                </a:tc>
                <a:tc>
                  <a:txBody>
                    <a:bodyPr/>
                    <a:lstStyle/>
                    <a:p>
                      <a:pPr algn="l" fontAlgn="ctr"/>
                      <a:r>
                        <a:rPr lang="en-US" sz="1400">
                          <a:effectLst/>
                        </a:rPr>
                        <a:t>Textual field containing negative comments from the reviewer.</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887103615"/>
                  </a:ext>
                </a:extLst>
              </a:tr>
              <a:tr h="542834">
                <a:tc>
                  <a:txBody>
                    <a:bodyPr/>
                    <a:lstStyle/>
                    <a:p>
                      <a:pPr algn="l" fontAlgn="ctr"/>
                      <a:r>
                        <a:rPr lang="en-CA" sz="1400">
                          <a:effectLst/>
                        </a:rPr>
                        <a:t>nights_stayed</a:t>
                      </a:r>
                    </a:p>
                  </a:txBody>
                  <a:tcPr marL="71333" marR="71333" marT="35667" marB="35667" anchor="ctr">
                    <a:lnL>
                      <a:noFill/>
                    </a:lnL>
                    <a:lnR>
                      <a:noFill/>
                    </a:lnR>
                    <a:lnT>
                      <a:noFill/>
                    </a:lnT>
                    <a:lnB>
                      <a:noFill/>
                    </a:lnB>
                    <a:solidFill>
                      <a:srgbClr val="F7F7F7"/>
                    </a:solidFill>
                  </a:tcPr>
                </a:tc>
                <a:tc>
                  <a:txBody>
                    <a:bodyPr/>
                    <a:lstStyle/>
                    <a:p>
                      <a:pPr algn="l" fontAlgn="ctr"/>
                      <a:r>
                        <a:rPr lang="en-US" sz="1400">
                          <a:effectLst/>
                        </a:rPr>
                        <a:t>The number of nights the reviewer stayed at the hotel.</a:t>
                      </a:r>
                    </a:p>
                  </a:txBody>
                  <a:tcPr marL="71333" marR="71333" marT="35667" marB="35667" anchor="ctr">
                    <a:lnL>
                      <a:noFill/>
                    </a:lnL>
                    <a:lnR>
                      <a:noFill/>
                    </a:lnR>
                    <a:lnT>
                      <a:noFill/>
                    </a:lnT>
                    <a:lnB>
                      <a:noFill/>
                    </a:lnB>
                    <a:solidFill>
                      <a:srgbClr val="F7F7F7"/>
                    </a:solidFill>
                  </a:tcPr>
                </a:tc>
                <a:extLst>
                  <a:ext uri="{0D108BD9-81ED-4DB2-BD59-A6C34878D82A}">
                    <a16:rowId xmlns:a16="http://schemas.microsoft.com/office/drawing/2014/main" val="1708895082"/>
                  </a:ext>
                </a:extLst>
              </a:tr>
              <a:tr h="542834">
                <a:tc>
                  <a:txBody>
                    <a:bodyPr/>
                    <a:lstStyle/>
                    <a:p>
                      <a:pPr algn="l" fontAlgn="ctr"/>
                      <a:r>
                        <a:rPr lang="en-CA" sz="1400">
                          <a:effectLst/>
                        </a:rPr>
                        <a:t>positive_review</a:t>
                      </a:r>
                    </a:p>
                  </a:txBody>
                  <a:tcPr marL="71333" marR="71333" marT="35667" marB="35667" anchor="ctr">
                    <a:lnL>
                      <a:noFill/>
                    </a:lnL>
                    <a:lnR>
                      <a:noFill/>
                    </a:lnR>
                    <a:lnT>
                      <a:noFill/>
                    </a:lnT>
                    <a:lnB>
                      <a:noFill/>
                    </a:lnB>
                    <a:solidFill>
                      <a:srgbClr val="FFFFFF"/>
                    </a:solidFill>
                  </a:tcPr>
                </a:tc>
                <a:tc>
                  <a:txBody>
                    <a:bodyPr/>
                    <a:lstStyle/>
                    <a:p>
                      <a:pPr algn="l" fontAlgn="ctr"/>
                      <a:r>
                        <a:rPr lang="en-US" sz="1400">
                          <a:effectLst/>
                        </a:rPr>
                        <a:t>Textual field containing positive comments from the reviewer.</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3778983362"/>
                  </a:ext>
                </a:extLst>
              </a:tr>
              <a:tr h="542834">
                <a:tc>
                  <a:txBody>
                    <a:bodyPr/>
                    <a:lstStyle/>
                    <a:p>
                      <a:pPr algn="l" fontAlgn="ctr"/>
                      <a:r>
                        <a:rPr lang="en-US" sz="1400">
                          <a:effectLst/>
                        </a:rPr>
                        <a:t>review_total_negative_word_counts</a:t>
                      </a:r>
                    </a:p>
                  </a:txBody>
                  <a:tcPr marL="71333" marR="71333" marT="35667" marB="35667" anchor="ctr">
                    <a:lnL>
                      <a:noFill/>
                    </a:lnL>
                    <a:lnR>
                      <a:noFill/>
                    </a:lnR>
                    <a:lnT>
                      <a:noFill/>
                    </a:lnT>
                    <a:lnB>
                      <a:noFill/>
                    </a:lnB>
                    <a:solidFill>
                      <a:srgbClr val="F7F7F7"/>
                    </a:solidFill>
                  </a:tcPr>
                </a:tc>
                <a:tc>
                  <a:txBody>
                    <a:bodyPr/>
                    <a:lstStyle/>
                    <a:p>
                      <a:pPr algn="l" fontAlgn="ctr"/>
                      <a:r>
                        <a:rPr lang="en-US" sz="1400">
                          <a:effectLst/>
                        </a:rPr>
                        <a:t>Total count of negative words in the negative review.</a:t>
                      </a:r>
                    </a:p>
                  </a:txBody>
                  <a:tcPr marL="71333" marR="71333" marT="35667" marB="35667" anchor="ctr">
                    <a:lnL>
                      <a:noFill/>
                    </a:lnL>
                    <a:lnR>
                      <a:noFill/>
                    </a:lnR>
                    <a:lnT>
                      <a:noFill/>
                    </a:lnT>
                    <a:lnB>
                      <a:noFill/>
                    </a:lnB>
                    <a:solidFill>
                      <a:srgbClr val="F7F7F7"/>
                    </a:solidFill>
                  </a:tcPr>
                </a:tc>
                <a:extLst>
                  <a:ext uri="{0D108BD9-81ED-4DB2-BD59-A6C34878D82A}">
                    <a16:rowId xmlns:a16="http://schemas.microsoft.com/office/drawing/2014/main" val="684916313"/>
                  </a:ext>
                </a:extLst>
              </a:tr>
              <a:tr h="542834">
                <a:tc>
                  <a:txBody>
                    <a:bodyPr/>
                    <a:lstStyle/>
                    <a:p>
                      <a:pPr algn="l" fontAlgn="ctr"/>
                      <a:r>
                        <a:rPr lang="en-US" sz="1400">
                          <a:effectLst/>
                        </a:rPr>
                        <a:t>review_total_positive_word_counts</a:t>
                      </a:r>
                    </a:p>
                  </a:txBody>
                  <a:tcPr marL="71333" marR="71333" marT="35667" marB="35667" anchor="ctr">
                    <a:lnL>
                      <a:noFill/>
                    </a:lnL>
                    <a:lnR>
                      <a:noFill/>
                    </a:lnR>
                    <a:lnT>
                      <a:noFill/>
                    </a:lnT>
                    <a:lnB>
                      <a:noFill/>
                    </a:lnB>
                    <a:solidFill>
                      <a:srgbClr val="FFFFFF"/>
                    </a:solidFill>
                  </a:tcPr>
                </a:tc>
                <a:tc>
                  <a:txBody>
                    <a:bodyPr/>
                    <a:lstStyle/>
                    <a:p>
                      <a:pPr algn="l" fontAlgn="ctr"/>
                      <a:r>
                        <a:rPr lang="en-US" sz="1400">
                          <a:effectLst/>
                        </a:rPr>
                        <a:t>Total count of positive words in the positive review.</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3392731410"/>
                  </a:ext>
                </a:extLst>
              </a:tr>
              <a:tr h="542834">
                <a:tc>
                  <a:txBody>
                    <a:bodyPr/>
                    <a:lstStyle/>
                    <a:p>
                      <a:pPr algn="l" fontAlgn="ctr"/>
                      <a:r>
                        <a:rPr lang="en-CA" sz="1400">
                          <a:effectLst/>
                        </a:rPr>
                        <a:t>reviewer_nationality_australia</a:t>
                      </a:r>
                    </a:p>
                  </a:txBody>
                  <a:tcPr marL="71333" marR="71333" marT="35667" marB="35667" anchor="ctr">
                    <a:lnL>
                      <a:noFill/>
                    </a:lnL>
                    <a:lnR>
                      <a:noFill/>
                    </a:lnR>
                    <a:lnT>
                      <a:noFill/>
                    </a:lnT>
                    <a:lnB>
                      <a:noFill/>
                    </a:lnB>
                    <a:solidFill>
                      <a:srgbClr val="F7F7F7"/>
                    </a:solidFill>
                  </a:tcPr>
                </a:tc>
                <a:tc>
                  <a:txBody>
                    <a:bodyPr/>
                    <a:lstStyle/>
                    <a:p>
                      <a:pPr algn="l" fontAlgn="ctr"/>
                      <a:r>
                        <a:rPr lang="en-US" sz="1400" dirty="0">
                          <a:effectLst/>
                        </a:rPr>
                        <a:t>Binary variable indicating if the reviewer is from Australia.</a:t>
                      </a:r>
                    </a:p>
                  </a:txBody>
                  <a:tcPr marL="71333" marR="71333" marT="35667" marB="35667" anchor="ctr">
                    <a:lnL>
                      <a:noFill/>
                    </a:lnL>
                    <a:lnR>
                      <a:noFill/>
                    </a:lnR>
                    <a:lnT>
                      <a:noFill/>
                    </a:lnT>
                    <a:lnB>
                      <a:noFill/>
                    </a:lnB>
                    <a:solidFill>
                      <a:srgbClr val="F7F7F7"/>
                    </a:solidFill>
                  </a:tcPr>
                </a:tc>
                <a:extLst>
                  <a:ext uri="{0D108BD9-81ED-4DB2-BD59-A6C34878D82A}">
                    <a16:rowId xmlns:a16="http://schemas.microsoft.com/office/drawing/2014/main" val="3074319397"/>
                  </a:ext>
                </a:extLst>
              </a:tr>
            </a:tbl>
          </a:graphicData>
        </a:graphic>
      </p:graphicFrame>
    </p:spTree>
    <p:extLst>
      <p:ext uri="{BB962C8B-B14F-4D97-AF65-F5344CB8AC3E}">
        <p14:creationId xmlns:p14="http://schemas.microsoft.com/office/powerpoint/2010/main" val="204457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AC4638-B0E3-9D63-523A-60A7ACA252EB}"/>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F370A09-B0E5-664A-1CC8-790979B04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E2A34AC-55AA-F87B-577D-653156EA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98ECE0B-BF2A-FD46-E662-97BFAB591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10AE626-5C92-9741-33C2-0F9C0C634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FF8DE20-2827-3D1F-B5EC-877017A88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C654F-919C-86FD-78D9-123625B82856}"/>
              </a:ext>
            </a:extLst>
          </p:cNvPr>
          <p:cNvSpPr>
            <a:spLocks noGrp="1"/>
          </p:cNvSpPr>
          <p:nvPr>
            <p:ph type="title"/>
          </p:nvPr>
        </p:nvSpPr>
        <p:spPr>
          <a:xfrm>
            <a:off x="1037229" y="302189"/>
            <a:ext cx="9895951" cy="1033669"/>
          </a:xfrm>
        </p:spPr>
        <p:txBody>
          <a:bodyPr>
            <a:normAutofit/>
          </a:bodyPr>
          <a:lstStyle/>
          <a:p>
            <a:r>
              <a:rPr lang="en-US" dirty="0">
                <a:solidFill>
                  <a:srgbClr val="FFFFFF"/>
                </a:solidFill>
                <a:latin typeface="Georgia Pro Cond Light" panose="02040306050405020303" pitchFamily="18" charset="0"/>
              </a:rPr>
              <a:t>Data Dictionary</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33CF9E51-CA0B-AF86-10BB-1AAC067AE2FB}"/>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graphicFrame>
        <p:nvGraphicFramePr>
          <p:cNvPr id="5" name="Table 4">
            <a:extLst>
              <a:ext uri="{FF2B5EF4-FFF2-40B4-BE49-F238E27FC236}">
                <a16:creationId xmlns:a16="http://schemas.microsoft.com/office/drawing/2014/main" id="{68A9576F-8659-DC12-9A58-1F53C27A9771}"/>
              </a:ext>
            </a:extLst>
          </p:cNvPr>
          <p:cNvGraphicFramePr>
            <a:graphicFrameLocks noGrp="1"/>
          </p:cNvGraphicFramePr>
          <p:nvPr>
            <p:extLst>
              <p:ext uri="{D42A27DB-BD31-4B8C-83A1-F6EECF244321}">
                <p14:modId xmlns:p14="http://schemas.microsoft.com/office/powerpoint/2010/main" val="431390594"/>
              </p:ext>
            </p:extLst>
          </p:nvPr>
        </p:nvGraphicFramePr>
        <p:xfrm>
          <a:off x="1182142" y="1824418"/>
          <a:ext cx="8070802" cy="4793213"/>
        </p:xfrm>
        <a:graphic>
          <a:graphicData uri="http://schemas.openxmlformats.org/drawingml/2006/table">
            <a:tbl>
              <a:tblPr/>
              <a:tblGrid>
                <a:gridCol w="4035401">
                  <a:extLst>
                    <a:ext uri="{9D8B030D-6E8A-4147-A177-3AD203B41FA5}">
                      <a16:colId xmlns:a16="http://schemas.microsoft.com/office/drawing/2014/main" val="3936117302"/>
                    </a:ext>
                  </a:extLst>
                </a:gridCol>
                <a:gridCol w="4035401">
                  <a:extLst>
                    <a:ext uri="{9D8B030D-6E8A-4147-A177-3AD203B41FA5}">
                      <a16:colId xmlns:a16="http://schemas.microsoft.com/office/drawing/2014/main" val="592253269"/>
                    </a:ext>
                  </a:extLst>
                </a:gridCol>
              </a:tblGrid>
              <a:tr h="533628">
                <a:tc>
                  <a:txBody>
                    <a:bodyPr/>
                    <a:lstStyle/>
                    <a:p>
                      <a:pPr algn="l" fontAlgn="ctr"/>
                      <a:r>
                        <a:rPr lang="en-CA" sz="1400" dirty="0" err="1">
                          <a:effectLst/>
                        </a:rPr>
                        <a:t>reviewer_nationality_ireland</a:t>
                      </a:r>
                      <a:endParaRPr lang="en-CA" sz="1400" dirty="0">
                        <a:effectLst/>
                      </a:endParaRPr>
                    </a:p>
                  </a:txBody>
                  <a:tcPr marL="69069" marR="69069" marT="34534" marB="34534" anchor="ctr">
                    <a:lnL>
                      <a:noFill/>
                    </a:lnL>
                    <a:lnR>
                      <a:noFill/>
                    </a:lnR>
                    <a:lnT>
                      <a:noFill/>
                    </a:lnT>
                    <a:lnB>
                      <a:noFill/>
                    </a:lnB>
                    <a:solidFill>
                      <a:srgbClr val="FFFFFF"/>
                    </a:solidFill>
                  </a:tcPr>
                </a:tc>
                <a:tc>
                  <a:txBody>
                    <a:bodyPr/>
                    <a:lstStyle/>
                    <a:p>
                      <a:pPr algn="l" fontAlgn="ctr"/>
                      <a:r>
                        <a:rPr lang="en-US" sz="1400">
                          <a:effectLst/>
                        </a:rPr>
                        <a:t>Binary variable indicating if the reviewer is from Ireland.</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4291022148"/>
                  </a:ext>
                </a:extLst>
              </a:tr>
              <a:tr h="759775">
                <a:tc>
                  <a:txBody>
                    <a:bodyPr/>
                    <a:lstStyle/>
                    <a:p>
                      <a:pPr algn="l" fontAlgn="ctr"/>
                      <a:r>
                        <a:rPr lang="en-CA" sz="1400">
                          <a:effectLst/>
                        </a:rPr>
                        <a:t>reviewer_nationality_other</a:t>
                      </a:r>
                    </a:p>
                  </a:txBody>
                  <a:tcPr marL="69069" marR="69069" marT="34534" marB="34534" anchor="ctr">
                    <a:lnL>
                      <a:noFill/>
                    </a:lnL>
                    <a:lnR>
                      <a:noFill/>
                    </a:lnR>
                    <a:lnT>
                      <a:noFill/>
                    </a:lnT>
                    <a:lnB>
                      <a:noFill/>
                    </a:lnB>
                    <a:solidFill>
                      <a:srgbClr val="F7F7F7"/>
                    </a:solidFill>
                  </a:tcPr>
                </a:tc>
                <a:tc>
                  <a:txBody>
                    <a:bodyPr/>
                    <a:lstStyle/>
                    <a:p>
                      <a:pPr algn="l" fontAlgn="ctr"/>
                      <a:r>
                        <a:rPr lang="en-US" sz="1400">
                          <a:effectLst/>
                        </a:rPr>
                        <a:t>Binary variable indicating if the reviewer is from a nationality other than the specified ones.</a:t>
                      </a:r>
                    </a:p>
                  </a:txBody>
                  <a:tcPr marL="69069" marR="69069" marT="34534" marB="34534" anchor="ctr">
                    <a:lnL>
                      <a:noFill/>
                    </a:lnL>
                    <a:lnR>
                      <a:noFill/>
                    </a:lnR>
                    <a:lnT>
                      <a:noFill/>
                    </a:lnT>
                    <a:lnB>
                      <a:noFill/>
                    </a:lnB>
                    <a:solidFill>
                      <a:srgbClr val="F7F7F7"/>
                    </a:solidFill>
                  </a:tcPr>
                </a:tc>
                <a:extLst>
                  <a:ext uri="{0D108BD9-81ED-4DB2-BD59-A6C34878D82A}">
                    <a16:rowId xmlns:a16="http://schemas.microsoft.com/office/drawing/2014/main" val="2708342200"/>
                  </a:ext>
                </a:extLst>
              </a:tr>
              <a:tr h="533628">
                <a:tc>
                  <a:txBody>
                    <a:bodyPr/>
                    <a:lstStyle/>
                    <a:p>
                      <a:pPr algn="l" fontAlgn="ctr"/>
                      <a:r>
                        <a:rPr lang="en-CA" sz="1400">
                          <a:effectLst/>
                        </a:rPr>
                        <a:t>reviewer_nationality_uae</a:t>
                      </a:r>
                    </a:p>
                  </a:txBody>
                  <a:tcPr marL="69069" marR="69069" marT="34534" marB="34534" anchor="ctr">
                    <a:lnL>
                      <a:noFill/>
                    </a:lnL>
                    <a:lnR>
                      <a:noFill/>
                    </a:lnR>
                    <a:lnT>
                      <a:noFill/>
                    </a:lnT>
                    <a:lnB>
                      <a:noFill/>
                    </a:lnB>
                    <a:solidFill>
                      <a:srgbClr val="FFFFFF"/>
                    </a:solidFill>
                  </a:tcPr>
                </a:tc>
                <a:tc>
                  <a:txBody>
                    <a:bodyPr/>
                    <a:lstStyle/>
                    <a:p>
                      <a:pPr algn="l" fontAlgn="ctr"/>
                      <a:r>
                        <a:rPr lang="en-US" sz="1400">
                          <a:effectLst/>
                        </a:rPr>
                        <a:t>Binary variable indicating if the reviewer is from the UAE (United Arab Emirates).</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4251332137"/>
                  </a:ext>
                </a:extLst>
              </a:tr>
              <a:tr h="533628">
                <a:tc>
                  <a:txBody>
                    <a:bodyPr/>
                    <a:lstStyle/>
                    <a:p>
                      <a:pPr algn="l" fontAlgn="ctr"/>
                      <a:r>
                        <a:rPr lang="en-CA" sz="1400">
                          <a:effectLst/>
                        </a:rPr>
                        <a:t>reviewer_nationality_uk</a:t>
                      </a:r>
                    </a:p>
                  </a:txBody>
                  <a:tcPr marL="69069" marR="69069" marT="34534" marB="34534" anchor="ctr">
                    <a:lnL>
                      <a:noFill/>
                    </a:lnL>
                    <a:lnR>
                      <a:noFill/>
                    </a:lnR>
                    <a:lnT>
                      <a:noFill/>
                    </a:lnT>
                    <a:lnB>
                      <a:noFill/>
                    </a:lnB>
                    <a:solidFill>
                      <a:srgbClr val="F7F7F7"/>
                    </a:solidFill>
                  </a:tcPr>
                </a:tc>
                <a:tc>
                  <a:txBody>
                    <a:bodyPr/>
                    <a:lstStyle/>
                    <a:p>
                      <a:pPr algn="l" fontAlgn="ctr"/>
                      <a:r>
                        <a:rPr lang="en-US" sz="1400">
                          <a:effectLst/>
                        </a:rPr>
                        <a:t>Binary variable indicating if the reviewer is from the UK (United Kingdom).</a:t>
                      </a:r>
                    </a:p>
                  </a:txBody>
                  <a:tcPr marL="69069" marR="69069" marT="34534" marB="34534" anchor="ctr">
                    <a:lnL>
                      <a:noFill/>
                    </a:lnL>
                    <a:lnR>
                      <a:noFill/>
                    </a:lnR>
                    <a:lnT>
                      <a:noFill/>
                    </a:lnT>
                    <a:lnB>
                      <a:noFill/>
                    </a:lnB>
                    <a:solidFill>
                      <a:srgbClr val="F7F7F7"/>
                    </a:solidFill>
                  </a:tcPr>
                </a:tc>
                <a:extLst>
                  <a:ext uri="{0D108BD9-81ED-4DB2-BD59-A6C34878D82A}">
                    <a16:rowId xmlns:a16="http://schemas.microsoft.com/office/drawing/2014/main" val="2771248979"/>
                  </a:ext>
                </a:extLst>
              </a:tr>
              <a:tr h="533628">
                <a:tc>
                  <a:txBody>
                    <a:bodyPr/>
                    <a:lstStyle/>
                    <a:p>
                      <a:pPr algn="l" fontAlgn="ctr"/>
                      <a:r>
                        <a:rPr lang="en-CA" sz="1400">
                          <a:effectLst/>
                        </a:rPr>
                        <a:t>reviewer_nationality_usa</a:t>
                      </a:r>
                    </a:p>
                  </a:txBody>
                  <a:tcPr marL="69069" marR="69069" marT="34534" marB="34534" anchor="ctr">
                    <a:lnL>
                      <a:noFill/>
                    </a:lnL>
                    <a:lnR>
                      <a:noFill/>
                    </a:lnR>
                    <a:lnT>
                      <a:noFill/>
                    </a:lnT>
                    <a:lnB>
                      <a:noFill/>
                    </a:lnB>
                    <a:solidFill>
                      <a:srgbClr val="FFFFFF"/>
                    </a:solidFill>
                  </a:tcPr>
                </a:tc>
                <a:tc>
                  <a:txBody>
                    <a:bodyPr/>
                    <a:lstStyle/>
                    <a:p>
                      <a:pPr algn="l" fontAlgn="ctr"/>
                      <a:r>
                        <a:rPr lang="en-US" sz="1400">
                          <a:effectLst/>
                        </a:rPr>
                        <a:t>Binary variable indicating if the reviewer is from the USA (United States of America).</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2207460172"/>
                  </a:ext>
                </a:extLst>
              </a:tr>
              <a:tr h="759775">
                <a:tc>
                  <a:txBody>
                    <a:bodyPr/>
                    <a:lstStyle/>
                    <a:p>
                      <a:pPr algn="l" fontAlgn="ctr"/>
                      <a:r>
                        <a:rPr lang="en-CA" sz="1400">
                          <a:effectLst/>
                        </a:rPr>
                        <a:t>reviewer_score</a:t>
                      </a:r>
                    </a:p>
                  </a:txBody>
                  <a:tcPr marL="69069" marR="69069" marT="34534" marB="34534" anchor="ctr">
                    <a:lnL>
                      <a:noFill/>
                    </a:lnL>
                    <a:lnR>
                      <a:noFill/>
                    </a:lnR>
                    <a:lnT>
                      <a:noFill/>
                    </a:lnT>
                    <a:lnB>
                      <a:noFill/>
                    </a:lnB>
                    <a:solidFill>
                      <a:srgbClr val="F7F7F7"/>
                    </a:solidFill>
                  </a:tcPr>
                </a:tc>
                <a:tc>
                  <a:txBody>
                    <a:bodyPr/>
                    <a:lstStyle/>
                    <a:p>
                      <a:pPr algn="l" fontAlgn="ctr"/>
                      <a:r>
                        <a:rPr lang="en-US" sz="1400">
                          <a:effectLst/>
                        </a:rPr>
                        <a:t>The score given by the reviewer, where positive sentiment is encoded as 1 and negative as 0.</a:t>
                      </a:r>
                    </a:p>
                  </a:txBody>
                  <a:tcPr marL="69069" marR="69069" marT="34534" marB="34534" anchor="ctr">
                    <a:lnL>
                      <a:noFill/>
                    </a:lnL>
                    <a:lnR>
                      <a:noFill/>
                    </a:lnR>
                    <a:lnT>
                      <a:noFill/>
                    </a:lnT>
                    <a:lnB>
                      <a:noFill/>
                    </a:lnB>
                    <a:solidFill>
                      <a:srgbClr val="F7F7F7"/>
                    </a:solidFill>
                  </a:tcPr>
                </a:tc>
                <a:extLst>
                  <a:ext uri="{0D108BD9-81ED-4DB2-BD59-A6C34878D82A}">
                    <a16:rowId xmlns:a16="http://schemas.microsoft.com/office/drawing/2014/main" val="3691114951"/>
                  </a:ext>
                </a:extLst>
              </a:tr>
              <a:tr h="303984">
                <a:tc>
                  <a:txBody>
                    <a:bodyPr/>
                    <a:lstStyle/>
                    <a:p>
                      <a:pPr algn="l" fontAlgn="ctr"/>
                      <a:r>
                        <a:rPr lang="en-CA" sz="1400">
                          <a:effectLst/>
                        </a:rPr>
                        <a:t>total_number_of_reviews</a:t>
                      </a:r>
                    </a:p>
                  </a:txBody>
                  <a:tcPr marL="69069" marR="69069" marT="34534" marB="34534" anchor="ctr">
                    <a:lnL>
                      <a:noFill/>
                    </a:lnL>
                    <a:lnR>
                      <a:noFill/>
                    </a:lnR>
                    <a:lnT>
                      <a:noFill/>
                    </a:lnT>
                    <a:lnB>
                      <a:noFill/>
                    </a:lnB>
                    <a:solidFill>
                      <a:srgbClr val="FFFFFF"/>
                    </a:solidFill>
                  </a:tcPr>
                </a:tc>
                <a:tc>
                  <a:txBody>
                    <a:bodyPr/>
                    <a:lstStyle/>
                    <a:p>
                      <a:pPr algn="l" fontAlgn="ctr"/>
                      <a:r>
                        <a:rPr lang="en-US" sz="1400">
                          <a:effectLst/>
                        </a:rPr>
                        <a:t>The total number of reviews for the hotel.</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3761821842"/>
                  </a:ext>
                </a:extLst>
              </a:tr>
              <a:tr h="531183">
                <a:tc>
                  <a:txBody>
                    <a:bodyPr/>
                    <a:lstStyle/>
                    <a:p>
                      <a:pPr algn="l" fontAlgn="ctr"/>
                      <a:r>
                        <a:rPr lang="en-US" sz="1400">
                          <a:effectLst/>
                        </a:rPr>
                        <a:t>total_number_of_reviews_reviewer_has_given</a:t>
                      </a:r>
                    </a:p>
                  </a:txBody>
                  <a:tcPr marL="69069" marR="69069" marT="34534" marB="34534" anchor="ctr">
                    <a:lnL>
                      <a:noFill/>
                    </a:lnL>
                    <a:lnR>
                      <a:noFill/>
                    </a:lnR>
                    <a:lnT>
                      <a:noFill/>
                    </a:lnT>
                    <a:lnB>
                      <a:noFill/>
                    </a:lnB>
                    <a:solidFill>
                      <a:srgbClr val="F7F7F7"/>
                    </a:solidFill>
                  </a:tcPr>
                </a:tc>
                <a:tc>
                  <a:txBody>
                    <a:bodyPr/>
                    <a:lstStyle/>
                    <a:p>
                      <a:pPr algn="l" fontAlgn="ctr"/>
                      <a:r>
                        <a:rPr lang="en-US" sz="1400">
                          <a:effectLst/>
                        </a:rPr>
                        <a:t>The total number of reviews the reviewer has given.</a:t>
                      </a:r>
                    </a:p>
                  </a:txBody>
                  <a:tcPr marL="69069" marR="69069" marT="34534" marB="34534" anchor="ctr">
                    <a:lnL>
                      <a:noFill/>
                    </a:lnL>
                    <a:lnR>
                      <a:noFill/>
                    </a:lnR>
                    <a:lnT>
                      <a:noFill/>
                    </a:lnT>
                    <a:lnB>
                      <a:noFill/>
                    </a:lnB>
                    <a:solidFill>
                      <a:srgbClr val="F7F7F7"/>
                    </a:solidFill>
                  </a:tcPr>
                </a:tc>
                <a:extLst>
                  <a:ext uri="{0D108BD9-81ED-4DB2-BD59-A6C34878D82A}">
                    <a16:rowId xmlns:a16="http://schemas.microsoft.com/office/drawing/2014/main" val="3346958066"/>
                  </a:ext>
                </a:extLst>
              </a:tr>
              <a:tr h="303984">
                <a:tc>
                  <a:txBody>
                    <a:bodyPr/>
                    <a:lstStyle/>
                    <a:p>
                      <a:pPr algn="l" fontAlgn="ctr"/>
                      <a:r>
                        <a:rPr lang="en-CA" sz="1400">
                          <a:effectLst/>
                        </a:rPr>
                        <a:t>year</a:t>
                      </a:r>
                    </a:p>
                  </a:txBody>
                  <a:tcPr marL="69069" marR="69069" marT="34534" marB="34534" anchor="ctr">
                    <a:lnL>
                      <a:noFill/>
                    </a:lnL>
                    <a:lnR>
                      <a:noFill/>
                    </a:lnR>
                    <a:lnT>
                      <a:noFill/>
                    </a:lnT>
                    <a:lnB>
                      <a:noFill/>
                    </a:lnB>
                    <a:solidFill>
                      <a:srgbClr val="FFFFFF"/>
                    </a:solidFill>
                  </a:tcPr>
                </a:tc>
                <a:tc>
                  <a:txBody>
                    <a:bodyPr/>
                    <a:lstStyle/>
                    <a:p>
                      <a:pPr algn="l" fontAlgn="ctr"/>
                      <a:r>
                        <a:rPr lang="en-CA" sz="1400" dirty="0">
                          <a:effectLst/>
                        </a:rPr>
                        <a:t>Year of the review.</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3158805428"/>
                  </a:ext>
                </a:extLst>
              </a:tr>
            </a:tbl>
          </a:graphicData>
        </a:graphic>
      </p:graphicFrame>
    </p:spTree>
    <p:extLst>
      <p:ext uri="{BB962C8B-B14F-4D97-AF65-F5344CB8AC3E}">
        <p14:creationId xmlns:p14="http://schemas.microsoft.com/office/powerpoint/2010/main" val="818933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7BBEED-BDB0-9842-F68C-1F39AE3BBBA9}"/>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68084CD-30A4-D3FA-F8DB-3A31D4038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8BC2660-4A0D-CA62-061E-B39782A76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7FAB088-BF1F-823B-8DFB-9B6A02EC1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E378299-6C08-FEC6-7CB0-9BF2B567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755236C-0881-049A-3DED-07351B2B4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8AA41-96FA-33F5-F8D0-A8724E79B63C}"/>
              </a:ext>
            </a:extLst>
          </p:cNvPr>
          <p:cNvSpPr>
            <a:spLocks noGrp="1"/>
          </p:cNvSpPr>
          <p:nvPr>
            <p:ph type="title"/>
          </p:nvPr>
        </p:nvSpPr>
        <p:spPr>
          <a:xfrm>
            <a:off x="848249" y="278535"/>
            <a:ext cx="9895951" cy="1033669"/>
          </a:xfrm>
        </p:spPr>
        <p:txBody>
          <a:bodyPr>
            <a:normAutofit/>
          </a:bodyPr>
          <a:lstStyle/>
          <a:p>
            <a:r>
              <a:rPr lang="en-CA" dirty="0">
                <a:solidFill>
                  <a:srgbClr val="FFFFFF"/>
                </a:solidFill>
                <a:latin typeface="Georgia Pro Cond Light" panose="02040306050405020303" pitchFamily="18" charset="0"/>
              </a:rPr>
              <a:t>EDA Overview</a:t>
            </a:r>
          </a:p>
        </p:txBody>
      </p:sp>
      <p:sp>
        <p:nvSpPr>
          <p:cNvPr id="3" name="Content Placeholder 2">
            <a:extLst>
              <a:ext uri="{FF2B5EF4-FFF2-40B4-BE49-F238E27FC236}">
                <a16:creationId xmlns:a16="http://schemas.microsoft.com/office/drawing/2014/main" id="{7C4A6404-F201-2D5E-78E8-3C87EB320897}"/>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5" name="TextBox 4">
            <a:extLst>
              <a:ext uri="{FF2B5EF4-FFF2-40B4-BE49-F238E27FC236}">
                <a16:creationId xmlns:a16="http://schemas.microsoft.com/office/drawing/2014/main" id="{CEF30961-FC94-6F06-2779-A7BB4D9305CF}"/>
              </a:ext>
            </a:extLst>
          </p:cNvPr>
          <p:cNvSpPr txBox="1"/>
          <p:nvPr/>
        </p:nvSpPr>
        <p:spPr>
          <a:xfrm>
            <a:off x="1008320" y="1712646"/>
            <a:ext cx="9957655" cy="5016758"/>
          </a:xfrm>
          <a:prstGeom prst="rect">
            <a:avLst/>
          </a:prstGeom>
          <a:noFill/>
        </p:spPr>
        <p:txBody>
          <a:bodyPr wrap="square">
            <a:spAutoFit/>
          </a:bodyPr>
          <a:lstStyle/>
          <a:p>
            <a:r>
              <a:rPr lang="en-US" sz="2000" dirty="0">
                <a:latin typeface="Speak Pro" panose="020B0504020101020102" pitchFamily="34" charset="0"/>
              </a:rPr>
              <a:t>Our EDA approach includes:</a:t>
            </a:r>
          </a:p>
          <a:p>
            <a:endParaRPr lang="en-US" sz="2000" dirty="0">
              <a:latin typeface="Speak Pro" panose="020B0504020101020102" pitchFamily="34" charset="0"/>
            </a:endParaRPr>
          </a:p>
          <a:p>
            <a:pPr marL="342900" indent="-342900">
              <a:buFont typeface="Arial" panose="020B0604020202020204" pitchFamily="34" charset="0"/>
              <a:buChar char="•"/>
            </a:pPr>
            <a:r>
              <a:rPr lang="en-US" sz="2000" b="1" dirty="0">
                <a:latin typeface="Speak Pro" panose="020B0504020101020102" pitchFamily="34" charset="0"/>
              </a:rPr>
              <a:t>Distribution Analysis:</a:t>
            </a:r>
            <a:r>
              <a:rPr lang="en-US" sz="2000" dirty="0">
                <a:latin typeface="Speak Pro" panose="020B0504020101020102" pitchFamily="34" charset="0"/>
              </a:rPr>
              <a:t> Examining the spread and variability of numerical and categorical features to identify patterns and outliers.</a:t>
            </a:r>
          </a:p>
          <a:p>
            <a:pPr>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b="1" dirty="0">
                <a:latin typeface="Speak Pro" panose="020B0504020101020102" pitchFamily="34" charset="0"/>
              </a:rPr>
              <a:t>Geospatial Analysis:</a:t>
            </a:r>
            <a:r>
              <a:rPr lang="en-US" sz="2000" dirty="0">
                <a:latin typeface="Speak Pro" panose="020B0504020101020102" pitchFamily="34" charset="0"/>
              </a:rPr>
              <a:t> Investigating geographic influences on customer sentiment by mapping review distributions across locations.</a:t>
            </a:r>
          </a:p>
          <a:p>
            <a:pPr>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b="1" dirty="0">
                <a:latin typeface="Speak Pro" panose="020B0504020101020102" pitchFamily="34" charset="0"/>
              </a:rPr>
              <a:t>Sentiment Analysis:</a:t>
            </a:r>
            <a:r>
              <a:rPr lang="en-US" sz="2000" dirty="0">
                <a:latin typeface="Speak Pro" panose="020B0504020101020102" pitchFamily="34" charset="0"/>
              </a:rPr>
              <a:t> Analyzing positive and negative customer reviews to uncover key drivers of satisfaction and dissatisfaction.</a:t>
            </a:r>
          </a:p>
          <a:p>
            <a:pPr>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b="1" dirty="0">
                <a:latin typeface="Speak Pro" panose="020B0504020101020102" pitchFamily="34" charset="0"/>
              </a:rPr>
              <a:t>Correlation Analysis:</a:t>
            </a:r>
            <a:r>
              <a:rPr lang="en-US" sz="2000" dirty="0">
                <a:latin typeface="Speak Pro" panose="020B0504020101020102" pitchFamily="34" charset="0"/>
              </a:rPr>
              <a:t> Evaluating feature correlations to understand dependencies and highlight potential predictors.</a:t>
            </a:r>
          </a:p>
          <a:p>
            <a:endParaRPr lang="en-US" sz="2000" dirty="0">
              <a:latin typeface="Speak Pro" panose="020B0504020101020102" pitchFamily="34" charset="0"/>
            </a:endParaRPr>
          </a:p>
          <a:p>
            <a:pPr marL="342900" indent="-342900">
              <a:buFont typeface="Arial" panose="020B0604020202020204" pitchFamily="34" charset="0"/>
              <a:buChar char="•"/>
            </a:pPr>
            <a:r>
              <a:rPr lang="en-US" sz="2000" b="1" dirty="0">
                <a:latin typeface="Speak Pro" panose="020B0504020101020102" pitchFamily="34" charset="0"/>
              </a:rPr>
              <a:t>Statistical Redundancy Analysis:</a:t>
            </a:r>
            <a:r>
              <a:rPr lang="en-US" sz="2000" dirty="0">
                <a:latin typeface="Speak Pro" panose="020B0504020101020102" pitchFamily="34" charset="0"/>
              </a:rPr>
              <a:t> Identifying redundant features through statistical testing to streamline the model’s input data.</a:t>
            </a:r>
          </a:p>
        </p:txBody>
      </p:sp>
    </p:spTree>
    <p:extLst>
      <p:ext uri="{BB962C8B-B14F-4D97-AF65-F5344CB8AC3E}">
        <p14:creationId xmlns:p14="http://schemas.microsoft.com/office/powerpoint/2010/main" val="101665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A062ED-CC4A-E359-9AE8-0F3A68724385}"/>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7B1FE13-A6F6-4832-E326-E412FEB73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A1718A-1EE2-8756-FC87-5BEA0D06A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3874AA5-6B5B-5B4C-2BF5-C8EB33ABA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93065A6-729D-3FC5-0684-BCF6B5F2C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61D2D4C-24C2-06BB-0506-8B24D3371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F356A-1432-51DC-7E7F-D7B25133B28D}"/>
              </a:ext>
            </a:extLst>
          </p:cNvPr>
          <p:cNvSpPr>
            <a:spLocks noGrp="1"/>
          </p:cNvSpPr>
          <p:nvPr>
            <p:ph type="title"/>
          </p:nvPr>
        </p:nvSpPr>
        <p:spPr>
          <a:xfrm>
            <a:off x="819150" y="279572"/>
            <a:ext cx="9895951" cy="1033669"/>
          </a:xfrm>
        </p:spPr>
        <p:txBody>
          <a:bodyPr>
            <a:normAutofit/>
          </a:bodyPr>
          <a:lstStyle/>
          <a:p>
            <a:r>
              <a:rPr lang="en-CA" dirty="0">
                <a:solidFill>
                  <a:srgbClr val="FFFFFF"/>
                </a:solidFill>
                <a:latin typeface="Georgia Pro Cond Light" panose="02040306050405020303" pitchFamily="18" charset="0"/>
              </a:rPr>
              <a:t>Target Variable Distribution</a:t>
            </a:r>
          </a:p>
        </p:txBody>
      </p:sp>
      <p:sp>
        <p:nvSpPr>
          <p:cNvPr id="3" name="Content Placeholder 2">
            <a:extLst>
              <a:ext uri="{FF2B5EF4-FFF2-40B4-BE49-F238E27FC236}">
                <a16:creationId xmlns:a16="http://schemas.microsoft.com/office/drawing/2014/main" id="{8BEBDFC8-D21B-6A9F-4E74-A86C20D3ED47}"/>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6" name="Picture 5" descr="A graph of a distribution of reviewer scores&#10;&#10;Description automatically generated">
            <a:extLst>
              <a:ext uri="{FF2B5EF4-FFF2-40B4-BE49-F238E27FC236}">
                <a16:creationId xmlns:a16="http://schemas.microsoft.com/office/drawing/2014/main" id="{F48747E1-3059-BB5A-083D-BA56A0AC6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84" y="1870313"/>
            <a:ext cx="5088827" cy="4444064"/>
          </a:xfrm>
          <a:prstGeom prst="rect">
            <a:avLst/>
          </a:prstGeom>
        </p:spPr>
      </p:pic>
      <p:sp>
        <p:nvSpPr>
          <p:cNvPr id="8" name="TextBox 7">
            <a:extLst>
              <a:ext uri="{FF2B5EF4-FFF2-40B4-BE49-F238E27FC236}">
                <a16:creationId xmlns:a16="http://schemas.microsoft.com/office/drawing/2014/main" id="{A12CA6FA-B5FA-23F5-935D-1F163978BDC8}"/>
              </a:ext>
            </a:extLst>
          </p:cNvPr>
          <p:cNvSpPr txBox="1"/>
          <p:nvPr/>
        </p:nvSpPr>
        <p:spPr>
          <a:xfrm>
            <a:off x="6410995" y="2079009"/>
            <a:ext cx="5295899" cy="3477875"/>
          </a:xfrm>
          <a:prstGeom prst="rect">
            <a:avLst/>
          </a:prstGeom>
          <a:noFill/>
        </p:spPr>
        <p:txBody>
          <a:bodyPr wrap="square" rtlCol="0">
            <a:spAutoFit/>
          </a:bodyPr>
          <a:lstStyle/>
          <a:p>
            <a:pPr marL="285750" indent="-285750">
              <a:buFont typeface="Arial" panose="020B0604020202020204" pitchFamily="34" charset="0"/>
              <a:buChar char="•"/>
            </a:pPr>
            <a:r>
              <a:rPr lang="en-CA" sz="2000" dirty="0">
                <a:latin typeface="Speak Pro" panose="020B0504020101020102" pitchFamily="34" charset="0"/>
              </a:rPr>
              <a:t>Our target feature is </a:t>
            </a:r>
            <a:r>
              <a:rPr lang="en-CA" sz="2000" i="1" dirty="0">
                <a:latin typeface="Speak Pro" panose="020B0504020101020102" pitchFamily="34" charset="0"/>
              </a:rPr>
              <a:t>reviewer_score </a:t>
            </a:r>
            <a:r>
              <a:rPr lang="en-CA" sz="2000" dirty="0">
                <a:latin typeface="Speak Pro" panose="020B0504020101020102" pitchFamily="34" charset="0"/>
              </a:rPr>
              <a:t>(binary variable) where 0 represents a negative sentiment and 1 represents a positive sentiment. </a:t>
            </a:r>
          </a:p>
          <a:p>
            <a:pPr marL="285750" indent="-285750">
              <a:buFont typeface="Arial" panose="020B0604020202020204" pitchFamily="34" charset="0"/>
              <a:buChar char="•"/>
            </a:pPr>
            <a:endParaRPr lang="en-CA" sz="2000" dirty="0">
              <a:latin typeface="Speak Pro" panose="020B0504020101020102" pitchFamily="34" charset="0"/>
            </a:endParaRPr>
          </a:p>
          <a:p>
            <a:pPr marL="285750" indent="-285750">
              <a:buFont typeface="Arial" panose="020B0604020202020204" pitchFamily="34" charset="0"/>
              <a:buChar char="•"/>
            </a:pPr>
            <a:r>
              <a:rPr lang="en-CA" sz="2000" dirty="0">
                <a:latin typeface="Speak Pro" panose="020B0504020101020102" pitchFamily="34" charset="0"/>
              </a:rPr>
              <a:t>The distribution of the </a:t>
            </a:r>
            <a:r>
              <a:rPr lang="en-CA" sz="2000" i="1" dirty="0">
                <a:latin typeface="Speak Pro" panose="020B0504020101020102" pitchFamily="34" charset="0"/>
              </a:rPr>
              <a:t>reviewer_score </a:t>
            </a:r>
            <a:r>
              <a:rPr lang="en-CA" sz="2000" dirty="0">
                <a:latin typeface="Speak Pro" panose="020B0504020101020102" pitchFamily="34" charset="0"/>
              </a:rPr>
              <a:t>is split 57/43, with positive reviews slightly more prevalent. </a:t>
            </a:r>
          </a:p>
          <a:p>
            <a:pPr marL="285750" indent="-285750">
              <a:buFont typeface="Arial" panose="020B0604020202020204" pitchFamily="34" charset="0"/>
              <a:buChar char="•"/>
            </a:pPr>
            <a:endParaRPr lang="en-CA" sz="2000" i="1" dirty="0">
              <a:latin typeface="Speak Pro" panose="020B0504020101020102" pitchFamily="34" charset="0"/>
            </a:endParaRPr>
          </a:p>
          <a:p>
            <a:pPr marL="285750" indent="-285750">
              <a:buFont typeface="Arial" panose="020B0604020202020204" pitchFamily="34" charset="0"/>
              <a:buChar char="•"/>
            </a:pPr>
            <a:r>
              <a:rPr lang="en-CA" sz="2000" dirty="0">
                <a:latin typeface="Speak Pro" panose="020B0504020101020102" pitchFamily="34" charset="0"/>
              </a:rPr>
              <a:t>Although the split indicates class imbalance, the size of the split is not substantial. </a:t>
            </a:r>
          </a:p>
        </p:txBody>
      </p:sp>
    </p:spTree>
    <p:extLst>
      <p:ext uri="{BB962C8B-B14F-4D97-AF65-F5344CB8AC3E}">
        <p14:creationId xmlns:p14="http://schemas.microsoft.com/office/powerpoint/2010/main" val="3243250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CBE6A0-8845-B0DB-4563-BD1F75D06B14}"/>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7AD3537-D49F-F753-CB5F-36BC5A83B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A3BF9F8-1F4F-4C03-F301-DC9DACD6B9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1BC2011-BDA5-BF33-D1F5-30FBEDD8F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48B2FA5-3B3A-C9AF-F8CA-1537038D3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8E1C137-D167-7704-E0F5-E60961F0B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8967EF-03B3-65D9-8CF2-97CCB2475108}"/>
              </a:ext>
            </a:extLst>
          </p:cNvPr>
          <p:cNvSpPr>
            <a:spLocks noGrp="1"/>
          </p:cNvSpPr>
          <p:nvPr>
            <p:ph type="title"/>
          </p:nvPr>
        </p:nvSpPr>
        <p:spPr>
          <a:xfrm>
            <a:off x="622300" y="278535"/>
            <a:ext cx="9895951" cy="1033669"/>
          </a:xfrm>
        </p:spPr>
        <p:txBody>
          <a:bodyPr>
            <a:normAutofit/>
          </a:bodyPr>
          <a:lstStyle/>
          <a:p>
            <a:r>
              <a:rPr lang="en-CA" dirty="0">
                <a:solidFill>
                  <a:srgbClr val="FFFFFF"/>
                </a:solidFill>
                <a:latin typeface="Georgia Pro Cond Light" panose="02040306050405020303" pitchFamily="18" charset="0"/>
              </a:rPr>
              <a:t>Distribution of Binary Features</a:t>
            </a:r>
          </a:p>
        </p:txBody>
      </p:sp>
      <p:sp>
        <p:nvSpPr>
          <p:cNvPr id="3" name="Content Placeholder 2">
            <a:extLst>
              <a:ext uri="{FF2B5EF4-FFF2-40B4-BE49-F238E27FC236}">
                <a16:creationId xmlns:a16="http://schemas.microsoft.com/office/drawing/2014/main" id="{11954AEB-ADE5-E2AA-58D5-0D481E857D61}"/>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5" name="Picture 4" descr="A group of blue and white bars&#10;&#10;Description automatically generated">
            <a:extLst>
              <a:ext uri="{FF2B5EF4-FFF2-40B4-BE49-F238E27FC236}">
                <a16:creationId xmlns:a16="http://schemas.microsoft.com/office/drawing/2014/main" id="{EDBF15BC-6231-744F-C533-F9088E390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9" y="1733266"/>
            <a:ext cx="6463628" cy="5124734"/>
          </a:xfrm>
          <a:prstGeom prst="rect">
            <a:avLst/>
          </a:prstGeom>
        </p:spPr>
      </p:pic>
      <p:sp>
        <p:nvSpPr>
          <p:cNvPr id="7" name="TextBox 6">
            <a:extLst>
              <a:ext uri="{FF2B5EF4-FFF2-40B4-BE49-F238E27FC236}">
                <a16:creationId xmlns:a16="http://schemas.microsoft.com/office/drawing/2014/main" id="{BAD9AC8D-F9E3-F7CE-4935-D64B92EF61BB}"/>
              </a:ext>
            </a:extLst>
          </p:cNvPr>
          <p:cNvSpPr txBox="1"/>
          <p:nvPr/>
        </p:nvSpPr>
        <p:spPr>
          <a:xfrm>
            <a:off x="7372350" y="2400300"/>
            <a:ext cx="4425782" cy="2677656"/>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Speak Pro" panose="020B0504020101020102" pitchFamily="34" charset="0"/>
              </a:rPr>
              <a:t>Most reviewers are categorized as </a:t>
            </a:r>
            <a:r>
              <a:rPr lang="en-CA" sz="2400" i="1" dirty="0">
                <a:latin typeface="Speak Pro" panose="020B0504020101020102" pitchFamily="34" charset="0"/>
              </a:rPr>
              <a:t>other</a:t>
            </a:r>
            <a:r>
              <a:rPr lang="en-CA" sz="2400" dirty="0">
                <a:latin typeface="Speak Pro" panose="020B0504020101020102" pitchFamily="34" charset="0"/>
              </a:rPr>
              <a:t>.</a:t>
            </a:r>
          </a:p>
          <a:p>
            <a:pPr marL="285750" indent="-285750">
              <a:buFont typeface="Arial" panose="020B0604020202020204" pitchFamily="34" charset="0"/>
              <a:buChar char="•"/>
            </a:pPr>
            <a:endParaRPr lang="en-CA" sz="2400" dirty="0">
              <a:latin typeface="Speak Pro" panose="020B0504020101020102" pitchFamily="34" charset="0"/>
            </a:endParaRPr>
          </a:p>
          <a:p>
            <a:pPr marL="285750" indent="-285750">
              <a:buFont typeface="Arial" panose="020B0604020202020204" pitchFamily="34" charset="0"/>
              <a:buChar char="•"/>
            </a:pPr>
            <a:r>
              <a:rPr lang="en-CA" sz="2400" dirty="0">
                <a:latin typeface="Speak Pro" panose="020B0504020101020102" pitchFamily="34" charset="0"/>
              </a:rPr>
              <a:t>Most trips are for leisure. </a:t>
            </a:r>
          </a:p>
          <a:p>
            <a:pPr marL="285750" indent="-285750">
              <a:buFont typeface="Arial" panose="020B0604020202020204" pitchFamily="34" charset="0"/>
              <a:buChar char="•"/>
            </a:pPr>
            <a:endParaRPr lang="en-CA" sz="2400" dirty="0">
              <a:latin typeface="Speak Pro" panose="020B0504020101020102" pitchFamily="34" charset="0"/>
            </a:endParaRPr>
          </a:p>
          <a:p>
            <a:pPr marL="285750" indent="-285750">
              <a:buFont typeface="Arial" panose="020B0604020202020204" pitchFamily="34" charset="0"/>
              <a:buChar char="•"/>
            </a:pPr>
            <a:r>
              <a:rPr lang="en-CA" sz="2400" dirty="0">
                <a:latin typeface="Speak Pro" panose="020B0504020101020102" pitchFamily="34" charset="0"/>
              </a:rPr>
              <a:t>Most reviews are for hotels in London, followed by Paris.  </a:t>
            </a:r>
          </a:p>
        </p:txBody>
      </p:sp>
    </p:spTree>
    <p:extLst>
      <p:ext uri="{BB962C8B-B14F-4D97-AF65-F5344CB8AC3E}">
        <p14:creationId xmlns:p14="http://schemas.microsoft.com/office/powerpoint/2010/main" val="372176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503719-1D57-E606-3A99-9CD0A7EF1FE0}"/>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4BBED36-F877-7EBA-97B6-4B5841832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C6D7937-A1AB-E94F-10C1-12BFE982B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781DC95-047D-5187-8BE2-F64359E41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61C897E-EE45-7351-DA21-EAA5F931F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FEF1389-E6DE-ED55-1C10-24FA124C9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371C7-B9B3-945C-07AC-4E39D22469C3}"/>
              </a:ext>
            </a:extLst>
          </p:cNvPr>
          <p:cNvSpPr>
            <a:spLocks noGrp="1"/>
          </p:cNvSpPr>
          <p:nvPr>
            <p:ph type="title"/>
          </p:nvPr>
        </p:nvSpPr>
        <p:spPr>
          <a:xfrm>
            <a:off x="533400" y="278535"/>
            <a:ext cx="9895951" cy="1033669"/>
          </a:xfrm>
        </p:spPr>
        <p:txBody>
          <a:bodyPr>
            <a:normAutofit/>
          </a:bodyPr>
          <a:lstStyle/>
          <a:p>
            <a:r>
              <a:rPr lang="en-CA" dirty="0">
                <a:solidFill>
                  <a:srgbClr val="FFFFFF"/>
                </a:solidFill>
                <a:latin typeface="Georgia Pro Cond Light" panose="02040306050405020303" pitchFamily="18" charset="0"/>
              </a:rPr>
              <a:t>Distribution of Numerical Features</a:t>
            </a:r>
          </a:p>
        </p:txBody>
      </p:sp>
      <p:sp>
        <p:nvSpPr>
          <p:cNvPr id="3" name="Content Placeholder 2">
            <a:extLst>
              <a:ext uri="{FF2B5EF4-FFF2-40B4-BE49-F238E27FC236}">
                <a16:creationId xmlns:a16="http://schemas.microsoft.com/office/drawing/2014/main" id="{6A0C6543-2833-D4CA-BC9F-A6DAD11BB4FE}"/>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7" name="TextBox 6">
            <a:extLst>
              <a:ext uri="{FF2B5EF4-FFF2-40B4-BE49-F238E27FC236}">
                <a16:creationId xmlns:a16="http://schemas.microsoft.com/office/drawing/2014/main" id="{921E6044-76FD-E903-AD60-00C4735C9DCC}"/>
              </a:ext>
            </a:extLst>
          </p:cNvPr>
          <p:cNvSpPr txBox="1"/>
          <p:nvPr/>
        </p:nvSpPr>
        <p:spPr>
          <a:xfrm>
            <a:off x="6921884" y="1734145"/>
            <a:ext cx="5066916" cy="4770537"/>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peak Pro" panose="020B0504020101020102" pitchFamily="34" charset="0"/>
              </a:rPr>
              <a:t>Several features, such as </a:t>
            </a:r>
            <a:r>
              <a:rPr lang="en-US" sz="2000" i="1" dirty="0">
                <a:latin typeface="Speak Pro" panose="020B0504020101020102" pitchFamily="34" charset="0"/>
              </a:rPr>
              <a:t>additional_number_of_scoring</a:t>
            </a:r>
            <a:r>
              <a:rPr lang="en-US" sz="2000" dirty="0">
                <a:latin typeface="Speak Pro" panose="020B0504020101020102" pitchFamily="34" charset="0"/>
              </a:rPr>
              <a:t> and </a:t>
            </a:r>
            <a:r>
              <a:rPr lang="en-US" sz="2000" i="1" dirty="0">
                <a:latin typeface="Speak Pro" panose="020B0504020101020102" pitchFamily="34" charset="0"/>
              </a:rPr>
              <a:t>nights_stayed</a:t>
            </a:r>
            <a:r>
              <a:rPr lang="en-US" sz="2000" dirty="0">
                <a:latin typeface="Speak Pro" panose="020B0504020101020102" pitchFamily="34" charset="0"/>
              </a:rPr>
              <a:t>, show right-skewed distributions.</a:t>
            </a:r>
          </a:p>
          <a:p>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Features such as </a:t>
            </a:r>
            <a:r>
              <a:rPr lang="en-US" sz="2000" i="1" dirty="0">
                <a:latin typeface="Speak Pro" panose="020B0504020101020102" pitchFamily="34" charset="0"/>
              </a:rPr>
              <a:t>day</a:t>
            </a:r>
            <a:r>
              <a:rPr lang="en-US" sz="2000" dirty="0">
                <a:latin typeface="Speak Pro" panose="020B0504020101020102" pitchFamily="34" charset="0"/>
              </a:rPr>
              <a:t> and </a:t>
            </a:r>
            <a:r>
              <a:rPr lang="en-US" sz="2000" i="1" dirty="0">
                <a:latin typeface="Speak Pro" panose="020B0504020101020102" pitchFamily="34" charset="0"/>
              </a:rPr>
              <a:t>days_since_review</a:t>
            </a:r>
            <a:r>
              <a:rPr lang="en-US" sz="2000" dirty="0">
                <a:latin typeface="Speak Pro" panose="020B0504020101020102" pitchFamily="34" charset="0"/>
              </a:rPr>
              <a:t>, have uniform distributions.</a:t>
            </a:r>
          </a:p>
          <a:p>
            <a:r>
              <a:rPr lang="en-US" sz="2000" dirty="0">
                <a:latin typeface="Speak Pro" panose="020B0504020101020102" pitchFamily="34" charset="0"/>
              </a:rPr>
              <a:t> </a:t>
            </a:r>
          </a:p>
          <a:p>
            <a:pPr marL="342900" indent="-342900">
              <a:buFont typeface="Arial" panose="020B0604020202020204" pitchFamily="34" charset="0"/>
              <a:buChar char="•"/>
            </a:pPr>
            <a:r>
              <a:rPr lang="en-US" sz="2000" i="1" dirty="0">
                <a:latin typeface="Speak Pro" panose="020B0504020101020102" pitchFamily="34" charset="0"/>
              </a:rPr>
              <a:t>month</a:t>
            </a:r>
            <a:r>
              <a:rPr lang="en-US" sz="2000" dirty="0">
                <a:latin typeface="Speak Pro" panose="020B0504020101020102" pitchFamily="34" charset="0"/>
              </a:rPr>
              <a:t> and </a:t>
            </a:r>
            <a:r>
              <a:rPr lang="en-US" sz="2000" i="1" dirty="0">
                <a:latin typeface="Speak Pro" panose="020B0504020101020102" pitchFamily="34" charset="0"/>
              </a:rPr>
              <a:t>year </a:t>
            </a:r>
            <a:r>
              <a:rPr lang="en-US" sz="2000" dirty="0">
                <a:latin typeface="Speak Pro" panose="020B0504020101020102" pitchFamily="34" charset="0"/>
              </a:rPr>
              <a:t>have peaks and spikes.</a:t>
            </a:r>
          </a:p>
          <a:p>
            <a:r>
              <a:rPr lang="en-US" sz="2000" dirty="0">
                <a:latin typeface="Speak Pro" panose="020B0504020101020102" pitchFamily="34" charset="0"/>
              </a:rPr>
              <a:t> </a:t>
            </a:r>
          </a:p>
          <a:p>
            <a:pPr marL="342900" indent="-342900">
              <a:buFont typeface="Arial" panose="020B0604020202020204" pitchFamily="34" charset="0"/>
              <a:buChar char="•"/>
            </a:pPr>
            <a:r>
              <a:rPr lang="en-US" sz="2000" i="1" dirty="0">
                <a:latin typeface="Speak Pro" panose="020B0504020101020102" pitchFamily="34" charset="0"/>
              </a:rPr>
              <a:t>total_number_of_reviews_reviewer_has_given </a:t>
            </a:r>
            <a:r>
              <a:rPr lang="en-US" sz="2000" dirty="0">
                <a:latin typeface="Speak Pro" panose="020B0504020101020102" pitchFamily="34" charset="0"/>
              </a:rPr>
              <a:t>shows a concentration of low values with a long tail</a:t>
            </a:r>
            <a:r>
              <a:rPr lang="en-US" sz="2400" dirty="0">
                <a:latin typeface="Speak Pro" panose="020B0504020101020102" pitchFamily="34" charset="0"/>
              </a:rPr>
              <a:t>,</a:t>
            </a:r>
            <a:r>
              <a:rPr lang="en-US" sz="2000" dirty="0">
                <a:latin typeface="Speak Pro" panose="020B0504020101020102" pitchFamily="34" charset="0"/>
              </a:rPr>
              <a:t> indicating that most reviewers contribute only a few reviews</a:t>
            </a:r>
            <a:endParaRPr lang="en-CA" sz="2000" dirty="0">
              <a:latin typeface="Speak Pro" panose="020B0504020101020102" pitchFamily="34" charset="0"/>
            </a:endParaRPr>
          </a:p>
        </p:txBody>
      </p:sp>
      <p:pic>
        <p:nvPicPr>
          <p:cNvPr id="6" name="Picture 5" descr="A screenshot of a graph&#10;&#10;Description automatically generated">
            <a:extLst>
              <a:ext uri="{FF2B5EF4-FFF2-40B4-BE49-F238E27FC236}">
                <a16:creationId xmlns:a16="http://schemas.microsoft.com/office/drawing/2014/main" id="{0AEAED4C-3C11-BCE7-01C5-09AB5207F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49" y="1649275"/>
            <a:ext cx="6356735" cy="5143500"/>
          </a:xfrm>
          <a:prstGeom prst="rect">
            <a:avLst/>
          </a:prstGeom>
        </p:spPr>
      </p:pic>
    </p:spTree>
    <p:extLst>
      <p:ext uri="{BB962C8B-B14F-4D97-AF65-F5344CB8AC3E}">
        <p14:creationId xmlns:p14="http://schemas.microsoft.com/office/powerpoint/2010/main" val="2081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9CE1F5-B22B-3DD5-9614-F19B96580C20}"/>
              </a:ext>
            </a:extLst>
          </p:cNvPr>
          <p:cNvSpPr>
            <a:spLocks noGrp="1"/>
          </p:cNvSpPr>
          <p:nvPr>
            <p:ph type="title"/>
          </p:nvPr>
        </p:nvSpPr>
        <p:spPr>
          <a:xfrm>
            <a:off x="1371599" y="294538"/>
            <a:ext cx="10505769" cy="1033669"/>
          </a:xfrm>
        </p:spPr>
        <p:txBody>
          <a:bodyPr>
            <a:noAutofit/>
          </a:bodyPr>
          <a:lstStyle/>
          <a:p>
            <a:br>
              <a:rPr kumimoji="0" lang="en-US" b="0" i="0" u="none" strike="noStrike" kern="1200" cap="none" spc="-50" normalizeH="0" baseline="0" noProof="0" dirty="0">
                <a:ln>
                  <a:noFill/>
                </a:ln>
                <a:solidFill>
                  <a:srgbClr val="FFFFFF"/>
                </a:solidFill>
                <a:effectLst/>
                <a:uLnTx/>
                <a:uFillTx/>
                <a:latin typeface="Georgia Pro Cond Light" panose="02040306050405020303" pitchFamily="18" charset="0"/>
              </a:rPr>
            </a:br>
            <a:r>
              <a:rPr kumimoji="0" lang="en-US" b="0" i="0" u="none" strike="noStrike" kern="1200" cap="none" spc="-50" normalizeH="0" baseline="0" noProof="0" dirty="0">
                <a:ln>
                  <a:noFill/>
                </a:ln>
                <a:solidFill>
                  <a:srgbClr val="FFFFFF"/>
                </a:solidFill>
                <a:effectLst/>
                <a:uLnTx/>
                <a:uFillTx/>
                <a:latin typeface="Georgia Pro Cond Light" panose="02040306050405020303" pitchFamily="18" charset="0"/>
              </a:rPr>
              <a:t>Project Overview</a:t>
            </a:r>
            <a:br>
              <a:rPr kumimoji="0" lang="en-US" sz="3600" b="0" i="0" u="none" strike="noStrike" kern="1200" cap="none" spc="-50" normalizeH="0" baseline="0" noProof="0" dirty="0">
                <a:ln>
                  <a:noFill/>
                </a:ln>
                <a:solidFill>
                  <a:srgbClr val="FFFFFF"/>
                </a:solidFill>
                <a:effectLst/>
                <a:uLnTx/>
                <a:uFillTx/>
                <a:latin typeface="Georgia Pro Cond Light" panose="02040306050405020303" pitchFamily="18" charset="0"/>
              </a:rPr>
            </a:br>
            <a:endParaRPr lang="en-CA" sz="3600"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D8A364A3-62D4-937A-8312-0244028E8022}"/>
              </a:ext>
            </a:extLst>
          </p:cNvPr>
          <p:cNvSpPr>
            <a:spLocks noGrp="1"/>
          </p:cNvSpPr>
          <p:nvPr>
            <p:ph idx="1"/>
          </p:nvPr>
        </p:nvSpPr>
        <p:spPr>
          <a:xfrm>
            <a:off x="1371599" y="2318197"/>
            <a:ext cx="9724031" cy="3683358"/>
          </a:xfrm>
        </p:spPr>
        <p:txBody>
          <a:bodyPr anchor="ctr">
            <a:normAutofit/>
          </a:bodyPr>
          <a:lstStyle/>
          <a:p>
            <a:pPr marL="0" indent="0">
              <a:buNone/>
            </a:pPr>
            <a:r>
              <a:rPr lang="en-US" b="1" dirty="0">
                <a:latin typeface="Speak Pro" panose="020B0504020101020102" pitchFamily="34" charset="0"/>
              </a:rPr>
              <a:t>Objective: </a:t>
            </a:r>
          </a:p>
          <a:p>
            <a:r>
              <a:rPr lang="en-US" dirty="0">
                <a:latin typeface="Speak Pro" panose="020B0504020101020102" pitchFamily="34" charset="0"/>
              </a:rPr>
              <a:t>.Use machine learning to develop a predictive model that can analyze customer reviews and identify key factors contributing to positive and negative sentiments.</a:t>
            </a:r>
          </a:p>
          <a:p>
            <a:pPr marL="0" indent="0">
              <a:buNone/>
            </a:pPr>
            <a:endParaRPr lang="en-US" b="1" dirty="0">
              <a:latin typeface="Speak Pro" panose="020B0504020101020102" pitchFamily="34" charset="0"/>
            </a:endParaRPr>
          </a:p>
          <a:p>
            <a:pPr marL="0" indent="0">
              <a:buNone/>
            </a:pPr>
            <a:r>
              <a:rPr lang="en-US" b="1" dirty="0">
                <a:latin typeface="Speak Pro" panose="020B0504020101020102" pitchFamily="34" charset="0"/>
              </a:rPr>
              <a:t>Team Composition: </a:t>
            </a:r>
          </a:p>
          <a:p>
            <a:r>
              <a:rPr lang="en-US" dirty="0">
                <a:latin typeface="Speak Pro" panose="020B0504020101020102" pitchFamily="34" charset="0"/>
              </a:rPr>
              <a:t>Lead Data Scientist: Simona Sklenar</a:t>
            </a:r>
          </a:p>
          <a:p>
            <a:endParaRPr lang="en-CA" sz="2000" dirty="0"/>
          </a:p>
        </p:txBody>
      </p:sp>
    </p:spTree>
    <p:extLst>
      <p:ext uri="{BB962C8B-B14F-4D97-AF65-F5344CB8AC3E}">
        <p14:creationId xmlns:p14="http://schemas.microsoft.com/office/powerpoint/2010/main" val="3114669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DE836D-B846-181C-BC27-FD9216B229B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F0A0338-5D57-BB16-1F88-4B57ADAC8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DE59CFC-8400-D704-E0E8-BD2E14298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B22B19-0294-8A9B-9F56-DE244235F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2F30B70-AA52-AC2C-8933-6526ADB6D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7B99FF-54F5-FA7D-2691-82F4563C8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22477-F590-C27D-14E6-BEB866AF5369}"/>
              </a:ext>
            </a:extLst>
          </p:cNvPr>
          <p:cNvSpPr>
            <a:spLocks noGrp="1"/>
          </p:cNvSpPr>
          <p:nvPr>
            <p:ph type="title"/>
          </p:nvPr>
        </p:nvSpPr>
        <p:spPr>
          <a:xfrm>
            <a:off x="533400" y="278535"/>
            <a:ext cx="10452100" cy="1033669"/>
          </a:xfrm>
        </p:spPr>
        <p:txBody>
          <a:bodyPr>
            <a:normAutofit fontScale="90000"/>
          </a:bodyPr>
          <a:lstStyle/>
          <a:p>
            <a:r>
              <a:rPr lang="en-US" dirty="0">
                <a:solidFill>
                  <a:srgbClr val="FFFFFF"/>
                </a:solidFill>
                <a:latin typeface="Georgia Pro Cond Light" panose="02040306050405020303" pitchFamily="18" charset="0"/>
              </a:rPr>
              <a:t>Numerical Variable Distribution by Reviewer Score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39D3505C-D034-17A8-7049-C0A530E3DD36}"/>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7" name="TextBox 6">
            <a:extLst>
              <a:ext uri="{FF2B5EF4-FFF2-40B4-BE49-F238E27FC236}">
                <a16:creationId xmlns:a16="http://schemas.microsoft.com/office/drawing/2014/main" id="{3B72D9FE-D0C5-5E10-456A-B85B51515B92}"/>
              </a:ext>
            </a:extLst>
          </p:cNvPr>
          <p:cNvSpPr txBox="1"/>
          <p:nvPr/>
        </p:nvSpPr>
        <p:spPr>
          <a:xfrm>
            <a:off x="6881888" y="1962745"/>
            <a:ext cx="5066916" cy="4093428"/>
          </a:xfrm>
          <a:prstGeom prst="rect">
            <a:avLst/>
          </a:prstGeom>
          <a:noFill/>
        </p:spPr>
        <p:txBody>
          <a:bodyPr wrap="square" rtlCol="0">
            <a:spAutoFit/>
          </a:bodyPr>
          <a:lstStyle/>
          <a:p>
            <a:pPr marL="342900" indent="-342900">
              <a:buFont typeface="Arial" panose="020B0604020202020204" pitchFamily="34" charset="0"/>
              <a:buChar char="•"/>
            </a:pPr>
            <a:r>
              <a:rPr lang="en-US" sz="2000" i="1" dirty="0">
                <a:latin typeface="Speak Pro" panose="020B0504020101020102" pitchFamily="34" charset="0"/>
              </a:rPr>
              <a:t>average_score </a:t>
            </a:r>
            <a:r>
              <a:rPr lang="en-US" sz="2000" dirty="0">
                <a:latin typeface="Speak Pro" panose="020B0504020101020102" pitchFamily="34" charset="0"/>
              </a:rPr>
              <a:t>has positive reviews cluster around higher scores (8–10), while negative reviews are more spread across lower scores, potentially making this a strong predictor of sentiment.</a:t>
            </a:r>
          </a:p>
          <a:p>
            <a:pPr marL="342900" indent="-342900">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Negative reviews consistently contain higher negative word counts, with positive reviews showing minimal counts.</a:t>
            </a:r>
          </a:p>
          <a:p>
            <a:pPr marL="342900" indent="-342900">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Positive reviews have higher positive word counts although there is overlap with negative reviews. </a:t>
            </a:r>
          </a:p>
        </p:txBody>
      </p:sp>
      <p:pic>
        <p:nvPicPr>
          <p:cNvPr id="9" name="Picture 8" descr="A screenshot of a graph&#10;&#10;Description automatically generated">
            <a:extLst>
              <a:ext uri="{FF2B5EF4-FFF2-40B4-BE49-F238E27FC236}">
                <a16:creationId xmlns:a16="http://schemas.microsoft.com/office/drawing/2014/main" id="{EE1B1DDE-E503-6F2A-2ED4-7B649D60C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49" y="1856470"/>
            <a:ext cx="6469139" cy="4770538"/>
          </a:xfrm>
          <a:prstGeom prst="rect">
            <a:avLst/>
          </a:prstGeom>
        </p:spPr>
      </p:pic>
    </p:spTree>
    <p:extLst>
      <p:ext uri="{BB962C8B-B14F-4D97-AF65-F5344CB8AC3E}">
        <p14:creationId xmlns:p14="http://schemas.microsoft.com/office/powerpoint/2010/main" val="2388298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19198-AC01-39D7-8A8A-B0ED03945CA9}"/>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21A35E5-B3E2-A97C-1998-AA3911202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64BF98A-FF97-F27D-3743-B2351C49E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89F9487-8565-DCAD-F675-D930719C2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6C4DE93-4234-9D7F-B9C6-5783CDBCC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5C5DB27-12EB-1767-8C9A-F52D646F3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0E0A1-ACD5-716C-A007-E6922105EEF6}"/>
              </a:ext>
            </a:extLst>
          </p:cNvPr>
          <p:cNvSpPr>
            <a:spLocks noGrp="1"/>
          </p:cNvSpPr>
          <p:nvPr>
            <p:ph type="title"/>
          </p:nvPr>
        </p:nvSpPr>
        <p:spPr>
          <a:xfrm>
            <a:off x="533400" y="278535"/>
            <a:ext cx="10185400" cy="1033669"/>
          </a:xfrm>
        </p:spPr>
        <p:txBody>
          <a:bodyPr>
            <a:normAutofit fontScale="90000"/>
          </a:bodyPr>
          <a:lstStyle/>
          <a:p>
            <a:r>
              <a:rPr lang="en-US" dirty="0">
                <a:solidFill>
                  <a:srgbClr val="FFFFFF"/>
                </a:solidFill>
                <a:latin typeface="Georgia Pro Cond Light" panose="02040306050405020303" pitchFamily="18" charset="0"/>
              </a:rPr>
              <a:t>Proportion of Binary Features by Reviewer Score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912B550F-F213-15DB-63E7-11663FD07C9A}"/>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5" name="Picture 4" descr="A chart of a graph&#10;&#10;Description automatically generated with medium confidence">
            <a:extLst>
              <a:ext uri="{FF2B5EF4-FFF2-40B4-BE49-F238E27FC236}">
                <a16:creationId xmlns:a16="http://schemas.microsoft.com/office/drawing/2014/main" id="{606AEB8F-C1C3-13CF-36A2-C39C3F705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1789316"/>
            <a:ext cx="5958605" cy="4914900"/>
          </a:xfrm>
          <a:prstGeom prst="rect">
            <a:avLst/>
          </a:prstGeom>
        </p:spPr>
      </p:pic>
      <p:pic>
        <p:nvPicPr>
          <p:cNvPr id="9" name="Picture 8" descr="A graph of different types of numbers&#10;&#10;Description automatically generated with medium confidence">
            <a:extLst>
              <a:ext uri="{FF2B5EF4-FFF2-40B4-BE49-F238E27FC236}">
                <a16:creationId xmlns:a16="http://schemas.microsoft.com/office/drawing/2014/main" id="{80FC5515-8F0D-1C8A-411C-7A7A586A2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144" y="3582536"/>
            <a:ext cx="4504848" cy="1775595"/>
          </a:xfrm>
          <a:prstGeom prst="rect">
            <a:avLst/>
          </a:prstGeom>
        </p:spPr>
      </p:pic>
    </p:spTree>
    <p:extLst>
      <p:ext uri="{BB962C8B-B14F-4D97-AF65-F5344CB8AC3E}">
        <p14:creationId xmlns:p14="http://schemas.microsoft.com/office/powerpoint/2010/main" val="2120642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E4D9A1-1288-7CDF-3505-3BB95DF960C0}"/>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C5312CB-237A-934C-8831-CD341A2B1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156FFE4-56F4-21B9-3AFD-8BCBCDC23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63C1081-EC48-7191-6969-493DAB51B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30ABD9-F508-41CB-4B3C-852C74A08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6A650F4-63CA-EF0C-D358-60DBEA9E1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F216E-3679-D6A7-59F3-142F055FBCCA}"/>
              </a:ext>
            </a:extLst>
          </p:cNvPr>
          <p:cNvSpPr>
            <a:spLocks noGrp="1"/>
          </p:cNvSpPr>
          <p:nvPr>
            <p:ph type="title"/>
          </p:nvPr>
        </p:nvSpPr>
        <p:spPr>
          <a:xfrm>
            <a:off x="533400" y="278535"/>
            <a:ext cx="10083800" cy="1033669"/>
          </a:xfrm>
        </p:spPr>
        <p:txBody>
          <a:bodyPr>
            <a:normAutofit fontScale="90000"/>
          </a:bodyPr>
          <a:lstStyle/>
          <a:p>
            <a:r>
              <a:rPr lang="en-US" dirty="0">
                <a:solidFill>
                  <a:srgbClr val="FFFFFF"/>
                </a:solidFill>
                <a:latin typeface="Georgia Pro Cond Light" panose="02040306050405020303" pitchFamily="18" charset="0"/>
              </a:rPr>
              <a:t>Proportion of Binary Features by Reviewer Score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94286A69-9950-1AD8-E4EF-AB06DED04196}"/>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4" name="TextBox 3">
            <a:extLst>
              <a:ext uri="{FF2B5EF4-FFF2-40B4-BE49-F238E27FC236}">
                <a16:creationId xmlns:a16="http://schemas.microsoft.com/office/drawing/2014/main" id="{AE0BA865-1EE7-B5D6-2ADE-9EBED41FDF57}"/>
              </a:ext>
            </a:extLst>
          </p:cNvPr>
          <p:cNvSpPr txBox="1"/>
          <p:nvPr/>
        </p:nvSpPr>
        <p:spPr>
          <a:xfrm>
            <a:off x="609600" y="1986507"/>
            <a:ext cx="9448799" cy="4893647"/>
          </a:xfrm>
          <a:prstGeom prst="rect">
            <a:avLst/>
          </a:prstGeom>
          <a:noFill/>
        </p:spPr>
        <p:txBody>
          <a:bodyPr wrap="square" rtlCol="0">
            <a:spAutoFit/>
          </a:bodyPr>
          <a:lstStyle/>
          <a:p>
            <a:pPr marL="285750" indent="-285750">
              <a:buFont typeface="Arial" panose="020B0604020202020204" pitchFamily="34" charset="0"/>
              <a:buChar char="•"/>
            </a:pPr>
            <a:r>
              <a:rPr lang="en-CA" sz="2400" dirty="0">
                <a:latin typeface="Speak Pro" panose="020B0504020101020102" pitchFamily="34" charset="0"/>
              </a:rPr>
              <a:t>The majority of reviews are from leisure trips and this trend is consistent for both positive and negative reviews. </a:t>
            </a:r>
            <a:r>
              <a:rPr lang="en-US" sz="2400" dirty="0">
                <a:latin typeface="Speak Pro" panose="020B0504020101020102" pitchFamily="34" charset="0"/>
              </a:rPr>
              <a:t>However, positive reviews have a slightly higher proportion of leisure trips, suggesting that people on leisure trips might be more satisfied with their experience.</a:t>
            </a:r>
            <a:endParaRPr lang="en-CA" sz="2400" dirty="0">
              <a:latin typeface="Speak Pro" panose="020B0504020101020102" pitchFamily="34" charset="0"/>
            </a:endParaRPr>
          </a:p>
          <a:p>
            <a:pPr marL="285750" indent="-285750">
              <a:buFont typeface="Arial" panose="020B0604020202020204" pitchFamily="34" charset="0"/>
              <a:buChar char="•"/>
            </a:pPr>
            <a:endParaRPr lang="en-CA" sz="2400" dirty="0">
              <a:latin typeface="Speak Pro" panose="020B0504020101020102" pitchFamily="34" charset="0"/>
            </a:endParaRPr>
          </a:p>
          <a:p>
            <a:pPr marL="285750" indent="-285750">
              <a:buFont typeface="Arial" panose="020B0604020202020204" pitchFamily="34" charset="0"/>
              <a:buChar char="•"/>
            </a:pPr>
            <a:r>
              <a:rPr lang="en-CA" sz="2400" dirty="0">
                <a:latin typeface="Speak Pro" panose="020B0504020101020102" pitchFamily="34" charset="0"/>
              </a:rPr>
              <a:t>The majority of reviewers are from the UK </a:t>
            </a:r>
            <a:r>
              <a:rPr lang="en-US" sz="2400" dirty="0">
                <a:latin typeface="Speak Pro" panose="020B0504020101020102" pitchFamily="34" charset="0"/>
              </a:rPr>
              <a:t> and they tend to give more positive scores compared to other nationalities.</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Other Nationalities have very few reviews, but a high proportion of these reviews have positive scores.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233454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7412A8-0E1F-4F70-C6B1-E8B1169A28B8}"/>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19BAE40-6B04-E2D2-2424-68938F1B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F83DE6C-A75D-72F8-9A7D-083E2DCFA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D914D73-3111-42D5-AD89-D9AFEE53D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BA12F95-F967-D6AF-495C-241CF7332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5C09C0D-F2CB-5866-C3B2-39AE1F316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57AEC-173E-86D7-A953-B7F4F68083CC}"/>
              </a:ext>
            </a:extLst>
          </p:cNvPr>
          <p:cNvSpPr>
            <a:spLocks noGrp="1"/>
          </p:cNvSpPr>
          <p:nvPr>
            <p:ph type="title"/>
          </p:nvPr>
        </p:nvSpPr>
        <p:spPr>
          <a:xfrm>
            <a:off x="533400" y="278535"/>
            <a:ext cx="8041253" cy="1033669"/>
          </a:xfrm>
        </p:spPr>
        <p:txBody>
          <a:bodyPr>
            <a:normAutofit fontScale="90000"/>
          </a:bodyPr>
          <a:lstStyle/>
          <a:p>
            <a:r>
              <a:rPr lang="en-US" dirty="0">
                <a:solidFill>
                  <a:srgbClr val="FFFFFF"/>
                </a:solidFill>
                <a:latin typeface="Georgia Pro Cond Light" panose="02040306050405020303" pitchFamily="18" charset="0"/>
              </a:rPr>
              <a:t>Word Count Distribution for Positive and Negative Reviews</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EEB4C925-AE83-FB92-2058-06D98E3071A0}"/>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6" name="Picture 5" descr="A graph of a number of numbers&#10;&#10;Description automatically generated with medium confidence">
            <a:extLst>
              <a:ext uri="{FF2B5EF4-FFF2-40B4-BE49-F238E27FC236}">
                <a16:creationId xmlns:a16="http://schemas.microsoft.com/office/drawing/2014/main" id="{A2AF4017-9B36-FF1C-2B9D-CA1C611F3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50" y="2027185"/>
            <a:ext cx="7305049" cy="4387679"/>
          </a:xfrm>
          <a:prstGeom prst="rect">
            <a:avLst/>
          </a:prstGeom>
        </p:spPr>
      </p:pic>
      <p:sp>
        <p:nvSpPr>
          <p:cNvPr id="7" name="TextBox 6">
            <a:extLst>
              <a:ext uri="{FF2B5EF4-FFF2-40B4-BE49-F238E27FC236}">
                <a16:creationId xmlns:a16="http://schemas.microsoft.com/office/drawing/2014/main" id="{FD83F28C-EC87-AEBE-23F6-AF9506B62C5C}"/>
              </a:ext>
            </a:extLst>
          </p:cNvPr>
          <p:cNvSpPr txBox="1"/>
          <p:nvPr/>
        </p:nvSpPr>
        <p:spPr>
          <a:xfrm>
            <a:off x="7612000" y="2546351"/>
            <a:ext cx="4080436"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peak Pro" panose="020B0504020101020102" pitchFamily="34" charset="0"/>
              </a:rPr>
              <a:t>Both distributions are heavily right-skewed, with most of the reviews (both positive and negative) having low word counts. This implies that most users tend to write shorter reviews, regardless of the review’s sentiment.</a:t>
            </a:r>
            <a:endParaRPr lang="en-CA" sz="2400" dirty="0">
              <a:latin typeface="Speak Pro" panose="020B0504020101020102" pitchFamily="34" charset="0"/>
            </a:endParaRPr>
          </a:p>
        </p:txBody>
      </p:sp>
    </p:spTree>
    <p:extLst>
      <p:ext uri="{BB962C8B-B14F-4D97-AF65-F5344CB8AC3E}">
        <p14:creationId xmlns:p14="http://schemas.microsoft.com/office/powerpoint/2010/main" val="1153694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35C417-DA77-8EA2-6AB2-C81929CF36D3}"/>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F9CA25-F5AA-1783-01AF-50C61A34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BD43C16-0DA9-CECA-8824-E7B3D4730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FE8BB9F-1DEC-AE4F-8DFB-A515A911A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FE85CBD-FECC-73EE-0EB6-B19B52BAF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B895ADF-C7DF-4EC0-6A4E-D3751EC9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66C39-F491-84F0-46DE-C4F1BB9000E7}"/>
              </a:ext>
            </a:extLst>
          </p:cNvPr>
          <p:cNvSpPr>
            <a:spLocks noGrp="1"/>
          </p:cNvSpPr>
          <p:nvPr>
            <p:ph type="title"/>
          </p:nvPr>
        </p:nvSpPr>
        <p:spPr>
          <a:xfrm>
            <a:off x="533400" y="278535"/>
            <a:ext cx="10502900" cy="1033669"/>
          </a:xfrm>
        </p:spPr>
        <p:txBody>
          <a:bodyPr>
            <a:normAutofit fontScale="90000"/>
          </a:bodyPr>
          <a:lstStyle/>
          <a:p>
            <a:r>
              <a:rPr lang="en-US" dirty="0">
                <a:solidFill>
                  <a:srgbClr val="FFFFFF"/>
                </a:solidFill>
                <a:latin typeface="Georgia Pro Cond Light" panose="02040306050405020303" pitchFamily="18" charset="0"/>
              </a:rPr>
              <a:t>Sentiment Analysis of Review Content as an Indicator of Reviewer Score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67A7F1CC-1EC8-19F5-B268-4DC2B918E522}"/>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4" name="TextBox 3">
            <a:extLst>
              <a:ext uri="{FF2B5EF4-FFF2-40B4-BE49-F238E27FC236}">
                <a16:creationId xmlns:a16="http://schemas.microsoft.com/office/drawing/2014/main" id="{BE071D80-04D2-9137-D74E-65F848B3438E}"/>
              </a:ext>
            </a:extLst>
          </p:cNvPr>
          <p:cNvSpPr txBox="1"/>
          <p:nvPr/>
        </p:nvSpPr>
        <p:spPr>
          <a:xfrm>
            <a:off x="609600" y="1986507"/>
            <a:ext cx="9448799" cy="424731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peak Pro" panose="020B0504020101020102" pitchFamily="34" charset="0"/>
              </a:rPr>
              <a:t>Using Text Blob, we found that only 41.04% of reviews  with a reviewer score of 1 exhibit positive sentiment and 5.32% of reviews with a reviewer score of 0 exhibit negative sentiment. </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These findings imply that reviewer score likely incorporates factors beyond the sentiment expressed in review texts. </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However, despite this misalignment, it remains valuable to include the review text in our model.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013176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B42E67-A8D4-C9D7-3A0F-8D43160EB81A}"/>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C28D032-8E27-8AFE-7227-9DA3ED93B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755080A-9E84-291B-F517-A8A2CA55C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F4C58F5-0813-6F10-57BF-EED621B04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3AD387-00E2-E9E5-8324-006A7C712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2D1ECB4-9D7F-4E51-4A63-AF2F5A61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C41E3-2AE2-6B1C-B5CE-252A6A3EA081}"/>
              </a:ext>
            </a:extLst>
          </p:cNvPr>
          <p:cNvSpPr>
            <a:spLocks noGrp="1"/>
          </p:cNvSpPr>
          <p:nvPr>
            <p:ph type="title"/>
          </p:nvPr>
        </p:nvSpPr>
        <p:spPr>
          <a:xfrm>
            <a:off x="533400" y="278535"/>
            <a:ext cx="10502900" cy="1033669"/>
          </a:xfrm>
        </p:spPr>
        <p:txBody>
          <a:bodyPr>
            <a:normAutofit/>
          </a:bodyPr>
          <a:lstStyle/>
          <a:p>
            <a:r>
              <a:rPr lang="en-CA" dirty="0">
                <a:solidFill>
                  <a:srgbClr val="FFFFFF"/>
                </a:solidFill>
                <a:latin typeface="Georgia Pro Cond Light" panose="02040306050405020303" pitchFamily="18" charset="0"/>
              </a:rPr>
              <a:t>Geospatial Analysis: Mapping Hotels by City</a:t>
            </a:r>
          </a:p>
        </p:txBody>
      </p:sp>
      <p:sp>
        <p:nvSpPr>
          <p:cNvPr id="3" name="Content Placeholder 2">
            <a:extLst>
              <a:ext uri="{FF2B5EF4-FFF2-40B4-BE49-F238E27FC236}">
                <a16:creationId xmlns:a16="http://schemas.microsoft.com/office/drawing/2014/main" id="{ADFF6316-E69B-3D36-1960-7E43D35350AA}"/>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6" name="Picture 5" descr="A graph of a hotel location&#10;&#10;Description automatically generated">
            <a:extLst>
              <a:ext uri="{FF2B5EF4-FFF2-40B4-BE49-F238E27FC236}">
                <a16:creationId xmlns:a16="http://schemas.microsoft.com/office/drawing/2014/main" id="{D20CB873-96D7-2B42-9FD6-26D031286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31" y="2041282"/>
            <a:ext cx="6542173" cy="4538183"/>
          </a:xfrm>
          <a:prstGeom prst="rect">
            <a:avLst/>
          </a:prstGeom>
        </p:spPr>
      </p:pic>
      <p:sp>
        <p:nvSpPr>
          <p:cNvPr id="7" name="TextBox 6">
            <a:extLst>
              <a:ext uri="{FF2B5EF4-FFF2-40B4-BE49-F238E27FC236}">
                <a16:creationId xmlns:a16="http://schemas.microsoft.com/office/drawing/2014/main" id="{66373CFD-BC3D-9F01-1726-B00A56D1569C}"/>
              </a:ext>
            </a:extLst>
          </p:cNvPr>
          <p:cNvSpPr txBox="1"/>
          <p:nvPr/>
        </p:nvSpPr>
        <p:spPr>
          <a:xfrm>
            <a:off x="6553201" y="2374900"/>
            <a:ext cx="4819650"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peak Pro" panose="020B0504020101020102" pitchFamily="34" charset="0"/>
              </a:rPr>
              <a:t>The mapping of hotel locations by city shows clear separation among cities, with distinct clusters for each location. </a:t>
            </a:r>
          </a:p>
          <a:p>
            <a:pPr marL="285750" indent="-285750">
              <a:buFont typeface="Arial" panose="020B0604020202020204" pitchFamily="34" charset="0"/>
              <a:buChar char="•"/>
            </a:pPr>
            <a:endParaRPr lang="en-US" sz="2000" dirty="0">
              <a:latin typeface="Speak Pro" panose="020B0504020101020102" pitchFamily="34" charset="0"/>
            </a:endParaRPr>
          </a:p>
          <a:p>
            <a:pPr marL="285750" indent="-285750">
              <a:buFont typeface="Arial" panose="020B0604020202020204" pitchFamily="34" charset="0"/>
              <a:buChar char="•"/>
            </a:pPr>
            <a:r>
              <a:rPr lang="en-US" sz="2000" dirty="0">
                <a:latin typeface="Speak Pro" panose="020B0504020101020102" pitchFamily="34" charset="0"/>
              </a:rPr>
              <a:t>This visualization suggests that each city’s hotels are geographically isolated, suggesting that latitude and longitude alone could potentially replace the hotel address features.</a:t>
            </a:r>
            <a:endParaRPr lang="en-CA" sz="2000" dirty="0">
              <a:latin typeface="Speak Pro" panose="020B0504020101020102" pitchFamily="34" charset="0"/>
            </a:endParaRPr>
          </a:p>
        </p:txBody>
      </p:sp>
    </p:spTree>
    <p:extLst>
      <p:ext uri="{BB962C8B-B14F-4D97-AF65-F5344CB8AC3E}">
        <p14:creationId xmlns:p14="http://schemas.microsoft.com/office/powerpoint/2010/main" val="1823833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2C4BFC-F9A6-0183-33C2-03D622A79EE3}"/>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C328B4D-5BC8-B5EB-F540-89B10D0CB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D9F77A2-96BA-A635-01D5-3BDED6662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7133E5F-4363-87AA-4159-D8E3E247D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71EB148-B357-DFAE-A2E7-E221C94DD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D5ECA9-5332-0DA0-6B48-E8422033F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6ADC8-252E-39B9-4002-2CCC70B69D86}"/>
              </a:ext>
            </a:extLst>
          </p:cNvPr>
          <p:cNvSpPr>
            <a:spLocks noGrp="1"/>
          </p:cNvSpPr>
          <p:nvPr>
            <p:ph type="title"/>
          </p:nvPr>
        </p:nvSpPr>
        <p:spPr>
          <a:xfrm>
            <a:off x="533400" y="278535"/>
            <a:ext cx="10502900" cy="1033669"/>
          </a:xfrm>
        </p:spPr>
        <p:txBody>
          <a:bodyPr>
            <a:normAutofit/>
          </a:bodyPr>
          <a:lstStyle/>
          <a:p>
            <a:r>
              <a:rPr lang="en-CA" dirty="0">
                <a:solidFill>
                  <a:srgbClr val="FFFFFF"/>
                </a:solidFill>
                <a:latin typeface="Georgia Pro Cond Light" panose="02040306050405020303" pitchFamily="18" charset="0"/>
              </a:rPr>
              <a:t>Geospatial Analysis: KMeans Clustering</a:t>
            </a:r>
          </a:p>
        </p:txBody>
      </p:sp>
      <p:sp>
        <p:nvSpPr>
          <p:cNvPr id="3" name="Content Placeholder 2">
            <a:extLst>
              <a:ext uri="{FF2B5EF4-FFF2-40B4-BE49-F238E27FC236}">
                <a16:creationId xmlns:a16="http://schemas.microsoft.com/office/drawing/2014/main" id="{17DA83C4-8D07-9AC8-A4F9-7EC98C8F5944}"/>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7" name="TextBox 6">
            <a:extLst>
              <a:ext uri="{FF2B5EF4-FFF2-40B4-BE49-F238E27FC236}">
                <a16:creationId xmlns:a16="http://schemas.microsoft.com/office/drawing/2014/main" id="{39128958-6022-76C5-D2C1-778BC8A9E750}"/>
              </a:ext>
            </a:extLst>
          </p:cNvPr>
          <p:cNvSpPr txBox="1"/>
          <p:nvPr/>
        </p:nvSpPr>
        <p:spPr>
          <a:xfrm>
            <a:off x="6325672" y="2235200"/>
            <a:ext cx="5047177"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peak Pro" panose="020B0504020101020102" pitchFamily="34" charset="0"/>
              </a:rPr>
              <a:t>The clustering results reveal distinct geographic groupings, where each cluster likely represents a unique city (or region).</a:t>
            </a:r>
          </a:p>
          <a:p>
            <a:pPr marL="285750" indent="-285750">
              <a:buFont typeface="Arial" panose="020B0604020202020204" pitchFamily="34" charset="0"/>
              <a:buChar char="•"/>
            </a:pPr>
            <a:endParaRPr lang="en-US" sz="2000" dirty="0">
              <a:latin typeface="Speak Pro" panose="020B0504020101020102" pitchFamily="34" charset="0"/>
            </a:endParaRPr>
          </a:p>
          <a:p>
            <a:pPr marL="285750" indent="-285750">
              <a:buFont typeface="Arial" panose="020B0604020202020204" pitchFamily="34" charset="0"/>
              <a:buChar char="•"/>
            </a:pPr>
            <a:r>
              <a:rPr lang="en-US" sz="2000" dirty="0">
                <a:latin typeface="Speak Pro" panose="020B0504020101020102" pitchFamily="34" charset="0"/>
              </a:rPr>
              <a:t>Since the clusters seem to align well with geographic regions, the hotel address binary features may be redundant.</a:t>
            </a:r>
          </a:p>
          <a:p>
            <a:pPr marL="285750" indent="-285750">
              <a:buFont typeface="Arial" panose="020B0604020202020204" pitchFamily="34" charset="0"/>
              <a:buChar char="•"/>
            </a:pPr>
            <a:endParaRPr lang="en-US" sz="2000" dirty="0">
              <a:latin typeface="Speak Pro" panose="020B0504020101020102" pitchFamily="34" charset="0"/>
            </a:endParaRPr>
          </a:p>
          <a:p>
            <a:pPr marL="285750" indent="-285750">
              <a:buFont typeface="Arial" panose="020B0604020202020204" pitchFamily="34" charset="0"/>
              <a:buChar char="•"/>
            </a:pPr>
            <a:r>
              <a:rPr lang="en-US" sz="2000" dirty="0">
                <a:latin typeface="Speak Pro" panose="020B0504020101020102" pitchFamily="34" charset="0"/>
              </a:rPr>
              <a:t>This suggest that we can drop hotel address columns since longitude and latitude coordinates preserve location information. </a:t>
            </a:r>
            <a:endParaRPr lang="en-CA" sz="2000" dirty="0">
              <a:latin typeface="Speak Pro" panose="020B0504020101020102" pitchFamily="34" charset="0"/>
            </a:endParaRPr>
          </a:p>
        </p:txBody>
      </p:sp>
      <p:pic>
        <p:nvPicPr>
          <p:cNvPr id="9" name="Picture 8" descr="A graph of a hotel location&#10;&#10;Description automatically generated">
            <a:extLst>
              <a:ext uri="{FF2B5EF4-FFF2-40B4-BE49-F238E27FC236}">
                <a16:creationId xmlns:a16="http://schemas.microsoft.com/office/drawing/2014/main" id="{D9FE77B1-E2A1-7645-B8E8-C58B3F257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31" y="1926804"/>
            <a:ext cx="5789022" cy="4508330"/>
          </a:xfrm>
          <a:prstGeom prst="rect">
            <a:avLst/>
          </a:prstGeom>
        </p:spPr>
      </p:pic>
    </p:spTree>
    <p:extLst>
      <p:ext uri="{BB962C8B-B14F-4D97-AF65-F5344CB8AC3E}">
        <p14:creationId xmlns:p14="http://schemas.microsoft.com/office/powerpoint/2010/main" val="1117670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21C64C-A591-C75C-E93E-4AD87B654BFC}"/>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CB6F94F-899C-465B-77AD-8C7180355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31677BA-074B-1AAB-C5C9-A54E72F2A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68380A4-D5CB-048D-61C9-37D84D4B3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4E2B316-F0C6-187B-52D5-1248325D8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C7BB885-1035-A7FB-4E59-FB64449C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12180-E96E-7377-15F2-2CDC4FB617EA}"/>
              </a:ext>
            </a:extLst>
          </p:cNvPr>
          <p:cNvSpPr>
            <a:spLocks noGrp="1"/>
          </p:cNvSpPr>
          <p:nvPr>
            <p:ph type="title"/>
          </p:nvPr>
        </p:nvSpPr>
        <p:spPr>
          <a:xfrm>
            <a:off x="533400" y="278535"/>
            <a:ext cx="10502900" cy="1033669"/>
          </a:xfrm>
        </p:spPr>
        <p:txBody>
          <a:bodyPr>
            <a:normAutofit/>
          </a:bodyPr>
          <a:lstStyle/>
          <a:p>
            <a:r>
              <a:rPr lang="en-CA" dirty="0">
                <a:solidFill>
                  <a:srgbClr val="FFFFFF"/>
                </a:solidFill>
                <a:latin typeface="Georgia Pro Cond Light" panose="02040306050405020303" pitchFamily="18" charset="0"/>
              </a:rPr>
              <a:t>Reviewer Score by Location</a:t>
            </a:r>
          </a:p>
        </p:txBody>
      </p:sp>
      <p:sp>
        <p:nvSpPr>
          <p:cNvPr id="3" name="Content Placeholder 2">
            <a:extLst>
              <a:ext uri="{FF2B5EF4-FFF2-40B4-BE49-F238E27FC236}">
                <a16:creationId xmlns:a16="http://schemas.microsoft.com/office/drawing/2014/main" id="{9B5CEBB9-E1CB-3491-CCC7-4223C4D4442D}"/>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7" name="TextBox 6">
            <a:extLst>
              <a:ext uri="{FF2B5EF4-FFF2-40B4-BE49-F238E27FC236}">
                <a16:creationId xmlns:a16="http://schemas.microsoft.com/office/drawing/2014/main" id="{7D0CC3CC-66D2-39EE-4F81-0D0F7E09F334}"/>
              </a:ext>
            </a:extLst>
          </p:cNvPr>
          <p:cNvSpPr txBox="1"/>
          <p:nvPr/>
        </p:nvSpPr>
        <p:spPr>
          <a:xfrm>
            <a:off x="6553201" y="2374900"/>
            <a:ext cx="502919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peak Pro" panose="020B0504020101020102" pitchFamily="34" charset="0"/>
              </a:rPr>
              <a:t>The overlap of positive and negative scores suggest that positive and negative scores are distributed almost identically within each location cluster. </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This implies that sentiment does not vary significantly based on location alone.</a:t>
            </a:r>
            <a:endParaRPr lang="en-CA" sz="2400" dirty="0">
              <a:latin typeface="Speak Pro" panose="020B0504020101020102" pitchFamily="34" charset="0"/>
            </a:endParaRPr>
          </a:p>
        </p:txBody>
      </p:sp>
      <p:pic>
        <p:nvPicPr>
          <p:cNvPr id="5" name="Picture 4" descr="A graph with blue dots&#10;&#10;Description automatically generated">
            <a:extLst>
              <a:ext uri="{FF2B5EF4-FFF2-40B4-BE49-F238E27FC236}">
                <a16:creationId xmlns:a16="http://schemas.microsoft.com/office/drawing/2014/main" id="{BFCF47AF-BE98-50A5-1C1B-753C192FF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350" y="2226987"/>
            <a:ext cx="5604322" cy="3907964"/>
          </a:xfrm>
          <a:prstGeom prst="rect">
            <a:avLst/>
          </a:prstGeom>
        </p:spPr>
      </p:pic>
    </p:spTree>
    <p:extLst>
      <p:ext uri="{BB962C8B-B14F-4D97-AF65-F5344CB8AC3E}">
        <p14:creationId xmlns:p14="http://schemas.microsoft.com/office/powerpoint/2010/main" val="2318261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A1646F-93AC-976F-2854-BBFB4CA7ABAA}"/>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E9657B2-8946-BA6F-EDAB-82D59C085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9AA8876-C480-EEE2-C9A0-4BCA26B9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0C843CD-CD25-7B6E-89B4-F9349D3E9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6A3ABAC-9915-4D27-72D7-37B0CBAC5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C6A8AFA-D314-0313-298B-30430BD2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36CA9-F00C-33C0-F36B-32987A2CA338}"/>
              </a:ext>
            </a:extLst>
          </p:cNvPr>
          <p:cNvSpPr>
            <a:spLocks noGrp="1"/>
          </p:cNvSpPr>
          <p:nvPr>
            <p:ph type="title"/>
          </p:nvPr>
        </p:nvSpPr>
        <p:spPr>
          <a:xfrm>
            <a:off x="533400" y="278535"/>
            <a:ext cx="10502900" cy="1033669"/>
          </a:xfrm>
        </p:spPr>
        <p:txBody>
          <a:bodyPr>
            <a:normAutofit fontScale="90000"/>
          </a:bodyPr>
          <a:lstStyle/>
          <a:p>
            <a:r>
              <a:rPr lang="en-CA" dirty="0">
                <a:solidFill>
                  <a:srgbClr val="FFFFFF"/>
                </a:solidFill>
                <a:latin typeface="Georgia Pro Cond Light" panose="02040306050405020303" pitchFamily="18" charset="0"/>
              </a:rPr>
              <a:t>Correlation Analysis: </a:t>
            </a:r>
            <a:r>
              <a:rPr lang="en-US" dirty="0">
                <a:solidFill>
                  <a:srgbClr val="FFFFFF"/>
                </a:solidFill>
                <a:latin typeface="Georgia Pro Cond Light" panose="02040306050405020303" pitchFamily="18" charset="0"/>
              </a:rPr>
              <a:t>Correlation Matrix of Numerical Features</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9405EFE7-477E-CE2A-733A-1CF04EAFBF15}"/>
              </a:ext>
            </a:extLst>
          </p:cNvPr>
          <p:cNvSpPr>
            <a:spLocks noGrp="1"/>
          </p:cNvSpPr>
          <p:nvPr>
            <p:ph idx="1"/>
          </p:nvPr>
        </p:nvSpPr>
        <p:spPr>
          <a:xfrm>
            <a:off x="6591869" y="2765879"/>
            <a:ext cx="4990530" cy="37107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6" name="Picture 5" descr="A screen shot of a computer screen&#10;&#10;Description automatically generated">
            <a:extLst>
              <a:ext uri="{FF2B5EF4-FFF2-40B4-BE49-F238E27FC236}">
                <a16:creationId xmlns:a16="http://schemas.microsoft.com/office/drawing/2014/main" id="{66AB039B-F3D0-7321-99A6-306F42322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90242"/>
            <a:ext cx="5982389" cy="5074948"/>
          </a:xfrm>
          <a:prstGeom prst="rect">
            <a:avLst/>
          </a:prstGeom>
        </p:spPr>
      </p:pic>
      <p:pic>
        <p:nvPicPr>
          <p:cNvPr id="8" name="Picture 7" descr="A close-up of a text&#10;&#10;Description automatically generated">
            <a:extLst>
              <a:ext uri="{FF2B5EF4-FFF2-40B4-BE49-F238E27FC236}">
                <a16:creationId xmlns:a16="http://schemas.microsoft.com/office/drawing/2014/main" id="{D6C36867-2DE2-1B66-48CD-E711E9D9D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634" y="1792469"/>
            <a:ext cx="5404515" cy="973410"/>
          </a:xfrm>
          <a:prstGeom prst="rect">
            <a:avLst/>
          </a:prstGeom>
        </p:spPr>
      </p:pic>
      <p:sp>
        <p:nvSpPr>
          <p:cNvPr id="9" name="TextBox 8">
            <a:extLst>
              <a:ext uri="{FF2B5EF4-FFF2-40B4-BE49-F238E27FC236}">
                <a16:creationId xmlns:a16="http://schemas.microsoft.com/office/drawing/2014/main" id="{076BAD64-8D6A-EE34-E2D7-225F6FCE143A}"/>
              </a:ext>
            </a:extLst>
          </p:cNvPr>
          <p:cNvSpPr txBox="1"/>
          <p:nvPr/>
        </p:nvSpPr>
        <p:spPr>
          <a:xfrm>
            <a:off x="6515789" y="3205362"/>
            <a:ext cx="5194966" cy="2031325"/>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Speak Pro" panose="020B0504020101020102" pitchFamily="34" charset="0"/>
              </a:rPr>
              <a:t>As expected, latitude and longitude are highly correlated with various hotel address locations. </a:t>
            </a:r>
          </a:p>
          <a:p>
            <a:pPr marL="285750" indent="-285750">
              <a:buFont typeface="Arial" panose="020B0604020202020204" pitchFamily="34" charset="0"/>
              <a:buChar char="•"/>
            </a:pPr>
            <a:endParaRPr lang="en-CA" dirty="0">
              <a:latin typeface="Speak Pro" panose="020B0504020101020102" pitchFamily="34" charset="0"/>
            </a:endParaRPr>
          </a:p>
          <a:p>
            <a:pPr marL="285750" indent="-285750">
              <a:buFont typeface="Arial" panose="020B0604020202020204" pitchFamily="34" charset="0"/>
              <a:buChar char="•"/>
            </a:pPr>
            <a:r>
              <a:rPr lang="en-CA" dirty="0">
                <a:latin typeface="Speak Pro" panose="020B0504020101020102" pitchFamily="34" charset="0"/>
              </a:rPr>
              <a:t>There is a strong negative correlation between the days since a review and year. This suggest that more recent reviews are associated with higher years. </a:t>
            </a:r>
          </a:p>
        </p:txBody>
      </p:sp>
    </p:spTree>
    <p:extLst>
      <p:ext uri="{BB962C8B-B14F-4D97-AF65-F5344CB8AC3E}">
        <p14:creationId xmlns:p14="http://schemas.microsoft.com/office/powerpoint/2010/main" val="1238743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E98DD-4CB2-4268-11C2-CFFE7B738E48}"/>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AB1BA2C-AB83-26F4-05DE-B17EAA981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9051099-CA8F-D26C-2583-83DE10D9A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8502F5B-6F48-5F21-4A5C-56B165CDF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1579D88-C8A3-D981-A6EA-D72BE40F8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FF99F7E-59E4-94F5-DDDD-8EC3D0217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C2786-3577-B765-C5FC-6AC3E33D8E60}"/>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Scatterplot of Highly Correlated Pairs</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D14FE440-50F8-EAFF-FC02-374191416D3C}"/>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8" name="Picture 7" descr="A screenshot of a graph&#10;&#10;Description automatically generated">
            <a:extLst>
              <a:ext uri="{FF2B5EF4-FFF2-40B4-BE49-F238E27FC236}">
                <a16:creationId xmlns:a16="http://schemas.microsoft.com/office/drawing/2014/main" id="{81938870-8CDF-D202-CF75-B4A15D940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55" y="1869276"/>
            <a:ext cx="5827843" cy="4972721"/>
          </a:xfrm>
          <a:prstGeom prst="rect">
            <a:avLst/>
          </a:prstGeom>
        </p:spPr>
      </p:pic>
      <p:sp>
        <p:nvSpPr>
          <p:cNvPr id="9" name="TextBox 8">
            <a:extLst>
              <a:ext uri="{FF2B5EF4-FFF2-40B4-BE49-F238E27FC236}">
                <a16:creationId xmlns:a16="http://schemas.microsoft.com/office/drawing/2014/main" id="{2BF72091-26FE-075E-5C10-7BA0747D9A55}"/>
              </a:ext>
            </a:extLst>
          </p:cNvPr>
          <p:cNvSpPr txBox="1"/>
          <p:nvPr/>
        </p:nvSpPr>
        <p:spPr>
          <a:xfrm>
            <a:off x="6926239" y="2217761"/>
            <a:ext cx="4777855"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peak Pro" panose="020B0504020101020102" pitchFamily="34" charset="0"/>
              </a:rPr>
              <a:t>There is a strong positive linear relationship between </a:t>
            </a:r>
            <a:r>
              <a:rPr lang="en-US" i="1" dirty="0">
                <a:latin typeface="Speak Pro" panose="020B0504020101020102" pitchFamily="34" charset="0"/>
              </a:rPr>
              <a:t>additional_number_of_scoring </a:t>
            </a:r>
            <a:r>
              <a:rPr lang="en-US" dirty="0">
                <a:latin typeface="Speak Pro" panose="020B0504020101020102" pitchFamily="34" charset="0"/>
              </a:rPr>
              <a:t>and </a:t>
            </a:r>
            <a:r>
              <a:rPr lang="en-US" i="1" dirty="0">
                <a:latin typeface="Speak Pro" panose="020B0504020101020102" pitchFamily="34" charset="0"/>
              </a:rPr>
              <a:t>total_number_of_reviews</a:t>
            </a:r>
            <a:r>
              <a:rPr lang="en-US" dirty="0">
                <a:latin typeface="Speak Pro" panose="020B0504020101020102" pitchFamily="34" charset="0"/>
              </a:rPr>
              <a:t>. </a:t>
            </a:r>
          </a:p>
          <a:p>
            <a:pPr marL="285750" indent="-285750">
              <a:buFont typeface="Arial" panose="020B0604020202020204" pitchFamily="34" charset="0"/>
              <a:buChar char="•"/>
            </a:pPr>
            <a:endParaRPr lang="en-US" dirty="0">
              <a:latin typeface="Speak Pro" panose="020B0504020101020102" pitchFamily="34" charset="0"/>
            </a:endParaRPr>
          </a:p>
          <a:p>
            <a:pPr marL="285750" indent="-285750">
              <a:buFont typeface="Arial" panose="020B0604020202020204" pitchFamily="34" charset="0"/>
              <a:buChar char="•"/>
            </a:pPr>
            <a:r>
              <a:rPr lang="en-US" dirty="0">
                <a:latin typeface="Speak Pro" panose="020B0504020101020102" pitchFamily="34" charset="0"/>
              </a:rPr>
              <a:t>This positive correlation suggests that hotels with more reviews also tend to have more additional scores, indicating a relationship between general engagement and detailed scoring.</a:t>
            </a:r>
          </a:p>
          <a:p>
            <a:pPr marL="285750" indent="-285750">
              <a:buFont typeface="Arial" panose="020B0604020202020204" pitchFamily="34" charset="0"/>
              <a:buChar char="•"/>
            </a:pPr>
            <a:endParaRPr lang="en-US" dirty="0">
              <a:latin typeface="Speak Pro" panose="020B0504020101020102" pitchFamily="34" charset="0"/>
            </a:endParaRPr>
          </a:p>
          <a:p>
            <a:pPr marL="285750" indent="-285750">
              <a:buFont typeface="Arial" panose="020B0604020202020204" pitchFamily="34" charset="0"/>
              <a:buChar char="•"/>
            </a:pPr>
            <a:r>
              <a:rPr lang="en-US" dirty="0">
                <a:latin typeface="Speak Pro" panose="020B0504020101020102" pitchFamily="34" charset="0"/>
              </a:rPr>
              <a:t>This could imply that guests are more likely to provide additional scores for hotels that already have a high volume of reviews.</a:t>
            </a:r>
            <a:endParaRPr lang="en-CA" dirty="0">
              <a:latin typeface="Speak Pro" panose="020B0504020101020102" pitchFamily="34" charset="0"/>
            </a:endParaRPr>
          </a:p>
        </p:txBody>
      </p:sp>
    </p:spTree>
    <p:extLst>
      <p:ext uri="{BB962C8B-B14F-4D97-AF65-F5344CB8AC3E}">
        <p14:creationId xmlns:p14="http://schemas.microsoft.com/office/powerpoint/2010/main" val="4282820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BFA82D-182E-EE98-23BE-843638148E69}"/>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3973834-D53F-3C0B-E4A5-B34170A0B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62FC0FA-12D0-9BF3-AA29-E9BD3EFB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CDA6941-A55A-83A1-4539-3B5C292B5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C422C9-E660-5CD6-2184-1F193B04C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C0456EE-0A43-2789-4CDA-28043FD1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4C6AC4-FCE4-D11C-E1D8-A8D0346DF88C}"/>
              </a:ext>
            </a:extLst>
          </p:cNvPr>
          <p:cNvSpPr>
            <a:spLocks noGrp="1"/>
          </p:cNvSpPr>
          <p:nvPr>
            <p:ph type="title"/>
          </p:nvPr>
        </p:nvSpPr>
        <p:spPr>
          <a:xfrm>
            <a:off x="1029597" y="384626"/>
            <a:ext cx="9895951" cy="1033669"/>
          </a:xfrm>
        </p:spPr>
        <p:txBody>
          <a:bodyPr>
            <a:normAutofit/>
          </a:bodyPr>
          <a:lstStyle/>
          <a:p>
            <a:r>
              <a:rPr kumimoji="0" lang="en-CA" b="0" i="0" u="none" strike="noStrike" kern="1200" cap="none" spc="-50" normalizeH="0" baseline="0" noProof="0" dirty="0">
                <a:ln>
                  <a:noFill/>
                </a:ln>
                <a:solidFill>
                  <a:srgbClr val="FFFFFF"/>
                </a:solidFill>
                <a:effectLst/>
                <a:uLnTx/>
                <a:uFillTx/>
                <a:latin typeface="Georgia Pro Cond Light" panose="020F0302020204030204"/>
                <a:ea typeface="+mj-ea"/>
                <a:cs typeface="+mj-cs"/>
              </a:rPr>
              <a:t>Problem Statement</a:t>
            </a:r>
            <a:endParaRPr lang="en-CA" dirty="0">
              <a:solidFill>
                <a:srgbClr val="FFFFFF"/>
              </a:solidFill>
            </a:endParaRPr>
          </a:p>
        </p:txBody>
      </p:sp>
      <p:sp>
        <p:nvSpPr>
          <p:cNvPr id="3" name="Content Placeholder 2">
            <a:extLst>
              <a:ext uri="{FF2B5EF4-FFF2-40B4-BE49-F238E27FC236}">
                <a16:creationId xmlns:a16="http://schemas.microsoft.com/office/drawing/2014/main" id="{8B0FE6E7-624F-3BCA-66D2-2A7EDD914781}"/>
              </a:ext>
            </a:extLst>
          </p:cNvPr>
          <p:cNvSpPr>
            <a:spLocks noGrp="1"/>
          </p:cNvSpPr>
          <p:nvPr>
            <p:ph idx="1"/>
          </p:nvPr>
        </p:nvSpPr>
        <p:spPr>
          <a:xfrm>
            <a:off x="1029597" y="1802921"/>
            <a:ext cx="9457428" cy="4745363"/>
          </a:xfrm>
        </p:spPr>
        <p:txBody>
          <a:bodyPr anchor="ctr">
            <a:normAutofit/>
          </a:bodyPr>
          <a:lstStyle/>
          <a:p>
            <a:pPr marL="0" indent="0">
              <a:buNone/>
            </a:pPr>
            <a:endParaRPr lang="en-US" sz="1400" b="0" i="0" dirty="0">
              <a:effectLst/>
              <a:highlight>
                <a:srgbClr val="FFFFFF"/>
              </a:highlight>
              <a:latin typeface="Speak Pro" panose="020B0504020101020102" pitchFamily="34" charset="0"/>
            </a:endParaRPr>
          </a:p>
          <a:p>
            <a:pPr marL="0" indent="0">
              <a:buNone/>
            </a:pPr>
            <a:r>
              <a:rPr lang="en-US" sz="3600" b="1" i="0" dirty="0">
                <a:effectLst/>
                <a:highlight>
                  <a:srgbClr val="FFFFFF"/>
                </a:highlight>
                <a:latin typeface="Speak Pro" panose="020B0504020101020102" pitchFamily="34" charset="0"/>
              </a:rPr>
              <a:t>Problem Space:</a:t>
            </a:r>
          </a:p>
          <a:p>
            <a:pPr marL="0" indent="0">
              <a:buNone/>
            </a:pPr>
            <a:endParaRPr lang="en-US" sz="3600" b="0" i="0" dirty="0">
              <a:effectLst/>
              <a:highlight>
                <a:srgbClr val="FFFFFF"/>
              </a:highlight>
              <a:latin typeface="Speak Pro" panose="020B0504020101020102" pitchFamily="34" charset="0"/>
            </a:endParaRPr>
          </a:p>
          <a:p>
            <a:r>
              <a:rPr lang="en-US" sz="3200" b="0" i="0" dirty="0">
                <a:effectLst/>
                <a:highlight>
                  <a:srgbClr val="FFFFFF"/>
                </a:highlight>
                <a:latin typeface="Speak Pro" panose="020B0504020101020102" pitchFamily="34" charset="0"/>
              </a:rPr>
              <a:t>The hospitality industry relies heavily on customer satisfaction to maintain competitive advantage. Guest reviews hold valuable insights into customer experiences, yet analyzing vast volumes of unstructured review text manually is inefficient, prone to bias, and can overlook critical feedback patterns.</a:t>
            </a:r>
          </a:p>
          <a:p>
            <a:pPr marL="0" indent="0">
              <a:buNone/>
            </a:pPr>
            <a:endParaRPr lang="en-US" sz="3100" dirty="0">
              <a:latin typeface="Speak Pro" panose="020B0504020101020102" pitchFamily="34" charset="0"/>
            </a:endParaRPr>
          </a:p>
          <a:p>
            <a:endParaRPr lang="en-CA" sz="1400" dirty="0"/>
          </a:p>
        </p:txBody>
      </p:sp>
    </p:spTree>
    <p:extLst>
      <p:ext uri="{BB962C8B-B14F-4D97-AF65-F5344CB8AC3E}">
        <p14:creationId xmlns:p14="http://schemas.microsoft.com/office/powerpoint/2010/main" val="341532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0F1ED-0BF7-FA66-A3D2-68DC6073BDD0}"/>
              </a:ext>
            </a:extLst>
          </p:cNvPr>
          <p:cNvSpPr>
            <a:spLocks noGrp="1"/>
          </p:cNvSpPr>
          <p:nvPr>
            <p:ph type="title"/>
          </p:nvPr>
        </p:nvSpPr>
        <p:spPr>
          <a:xfrm>
            <a:off x="1371599" y="294538"/>
            <a:ext cx="9895951" cy="1033669"/>
          </a:xfrm>
        </p:spPr>
        <p:txBody>
          <a:bodyPr>
            <a:normAutofit/>
          </a:bodyPr>
          <a:lstStyle/>
          <a:p>
            <a:r>
              <a:rPr lang="en-US" dirty="0">
                <a:solidFill>
                  <a:srgbClr val="FFFFFF"/>
                </a:solidFill>
                <a:latin typeface="Georgia Pro Cond Light" panose="02040306050405020303" pitchFamily="18" charset="0"/>
              </a:rPr>
              <a:t>Point-Biserial Correlation</a:t>
            </a:r>
            <a:endParaRPr lang="en-CA" dirty="0">
              <a:solidFill>
                <a:srgbClr val="FFFFFF"/>
              </a:solidFill>
              <a:latin typeface="Georgia Pro Cond Light" panose="02040306050405020303" pitchFamily="18" charset="0"/>
            </a:endParaRPr>
          </a:p>
        </p:txBody>
      </p:sp>
      <p:pic>
        <p:nvPicPr>
          <p:cNvPr id="8" name="Content Placeholder 7" descr="A screen shot of a computer&#10;&#10;Description automatically generated">
            <a:extLst>
              <a:ext uri="{FF2B5EF4-FFF2-40B4-BE49-F238E27FC236}">
                <a16:creationId xmlns:a16="http://schemas.microsoft.com/office/drawing/2014/main" id="{4A202B75-B43B-72F2-4F19-92945B0C45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145" y="1885279"/>
            <a:ext cx="6435702" cy="4103365"/>
          </a:xfrm>
        </p:spPr>
      </p:pic>
      <p:sp>
        <p:nvSpPr>
          <p:cNvPr id="9" name="TextBox 8">
            <a:extLst>
              <a:ext uri="{FF2B5EF4-FFF2-40B4-BE49-F238E27FC236}">
                <a16:creationId xmlns:a16="http://schemas.microsoft.com/office/drawing/2014/main" id="{51C87767-785F-1A3E-A9C1-785E8AFCB003}"/>
              </a:ext>
            </a:extLst>
          </p:cNvPr>
          <p:cNvSpPr txBox="1"/>
          <p:nvPr/>
        </p:nvSpPr>
        <p:spPr>
          <a:xfrm>
            <a:off x="7683690" y="2320119"/>
            <a:ext cx="399879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peak Pro" panose="020B0504020101020102" pitchFamily="34" charset="0"/>
              </a:rPr>
              <a:t>Again, the analysis suggests that we should drop all hotel addresses but retain the longitude and latitude features. </a:t>
            </a:r>
            <a:endParaRPr lang="en-CA" sz="2400" dirty="0">
              <a:latin typeface="Speak Pro" panose="020B0504020101020102" pitchFamily="34" charset="0"/>
            </a:endParaRPr>
          </a:p>
        </p:txBody>
      </p:sp>
    </p:spTree>
    <p:extLst>
      <p:ext uri="{BB962C8B-B14F-4D97-AF65-F5344CB8AC3E}">
        <p14:creationId xmlns:p14="http://schemas.microsoft.com/office/powerpoint/2010/main" val="2048930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0E4744-1C19-9449-7B02-FFF94EFB87D1}"/>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1E6FEBC-CD93-7602-5694-CAD636CCF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34F6259-92D6-250E-02F8-2FCF5F875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80F496E-0CCF-C509-97EA-637A0C811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DEBD423-CC99-62BE-3FD2-C1C956CA7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DBD0AAF-658A-3A0C-5359-68A185AC6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6F751-ED2A-64F8-EC68-1C967F529ECD}"/>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Logistic Regression for Sentiment Prediction </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2A143FCB-D4A2-EB77-6C0E-3CE84C766C74}"/>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9" name="TextBox 8">
            <a:extLst>
              <a:ext uri="{FF2B5EF4-FFF2-40B4-BE49-F238E27FC236}">
                <a16:creationId xmlns:a16="http://schemas.microsoft.com/office/drawing/2014/main" id="{3F2D3A2E-BCE2-5F4C-E5F8-B90D75D898C0}"/>
              </a:ext>
            </a:extLst>
          </p:cNvPr>
          <p:cNvSpPr txBox="1"/>
          <p:nvPr/>
        </p:nvSpPr>
        <p:spPr>
          <a:xfrm>
            <a:off x="298451" y="2146301"/>
            <a:ext cx="11450094"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peak Pro" panose="020B0504020101020102" pitchFamily="34" charset="0"/>
              </a:rPr>
              <a:t>We started with logistic regression as a baseline model for predicting sentiment.</a:t>
            </a:r>
          </a:p>
          <a:p>
            <a:pPr marL="285750" indent="-285750">
              <a:buFont typeface="Arial" panose="020B0604020202020204" pitchFamily="34" charset="0"/>
              <a:buChar char="•"/>
            </a:pPr>
            <a:endParaRPr lang="en-US" sz="2000" dirty="0">
              <a:latin typeface="Speak Pro" panose="020B0504020101020102" pitchFamily="34" charset="0"/>
            </a:endParaRPr>
          </a:p>
          <a:p>
            <a:pPr marL="285750" indent="-285750">
              <a:buFont typeface="Arial" panose="020B0604020202020204" pitchFamily="34" charset="0"/>
              <a:buChar char="•"/>
            </a:pPr>
            <a:r>
              <a:rPr lang="en-US" sz="2000" dirty="0">
                <a:latin typeface="Speak Pro" panose="020B0504020101020102" pitchFamily="34" charset="0"/>
              </a:rPr>
              <a:t>We chose the logistic model because it is a good tool for binary classification tasks, making it suitable for predicting positive or negative sentiment in reviews.</a:t>
            </a:r>
          </a:p>
          <a:p>
            <a:pPr marL="285750" indent="-285750">
              <a:buFont typeface="Arial" panose="020B0604020202020204" pitchFamily="34" charset="0"/>
              <a:buChar char="•"/>
            </a:pPr>
            <a:endParaRPr lang="en-US" sz="2000" dirty="0">
              <a:latin typeface="Speak Pro" panose="020B0504020101020102" pitchFamily="34" charset="0"/>
            </a:endParaRPr>
          </a:p>
          <a:p>
            <a:pPr marL="285750" indent="-285750">
              <a:buFont typeface="Arial" panose="020B0604020202020204" pitchFamily="34" charset="0"/>
              <a:buChar char="•"/>
            </a:pPr>
            <a:r>
              <a:rPr lang="en-US" sz="2000" dirty="0">
                <a:latin typeface="Speak Pro" panose="020B0504020101020102" pitchFamily="34" charset="0"/>
              </a:rPr>
              <a:t>Despite the absence of strong linear relationships in our features, logistic regression is effective because it does not require features to have strict linear correlations with the target.</a:t>
            </a:r>
          </a:p>
          <a:p>
            <a:pPr marL="285750" indent="-285750">
              <a:buFont typeface="Arial" panose="020B0604020202020204" pitchFamily="34" charset="0"/>
              <a:buChar char="•"/>
            </a:pPr>
            <a:endParaRPr lang="en-US" sz="2000" dirty="0">
              <a:latin typeface="Speak Pro" panose="020B0504020101020102" pitchFamily="34" charset="0"/>
            </a:endParaRPr>
          </a:p>
          <a:p>
            <a:pPr marL="285750" indent="-285750">
              <a:buFont typeface="Arial" panose="020B0604020202020204" pitchFamily="34" charset="0"/>
              <a:buChar char="•"/>
            </a:pPr>
            <a:r>
              <a:rPr lang="en-US" sz="2000" dirty="0">
                <a:latin typeface="Speak Pro" panose="020B0504020101020102" pitchFamily="34" charset="0"/>
              </a:rPr>
              <a:t>The key to making this model work is to properly prepare and preprocess the text features. For each of the logistic models, we first applied our own custom tokenizer, then combined both the positive and negative words into a </a:t>
            </a:r>
            <a:r>
              <a:rPr lang="en-US" sz="2000" i="1" dirty="0">
                <a:latin typeface="Speak Pro" panose="020B0504020101020102" pitchFamily="34" charset="0"/>
              </a:rPr>
              <a:t>combined review</a:t>
            </a:r>
            <a:r>
              <a:rPr lang="en-US" sz="2000" dirty="0">
                <a:latin typeface="Speak Pro" panose="020B0504020101020102" pitchFamily="34" charset="0"/>
              </a:rPr>
              <a:t> column, and then we vectorized the column.  </a:t>
            </a:r>
            <a:endParaRPr lang="en-CA" sz="2000" dirty="0">
              <a:latin typeface="Speak Pro" panose="020B0504020101020102" pitchFamily="34" charset="0"/>
            </a:endParaRPr>
          </a:p>
        </p:txBody>
      </p:sp>
    </p:spTree>
    <p:extLst>
      <p:ext uri="{BB962C8B-B14F-4D97-AF65-F5344CB8AC3E}">
        <p14:creationId xmlns:p14="http://schemas.microsoft.com/office/powerpoint/2010/main" val="1111067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3CECA4-47A6-9E49-EAFC-3D1518C23854}"/>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2183E58-B68D-5428-0388-3746B0B43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29F1088-BC89-86DE-6760-375347EFD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B1F2450-C27D-736A-DA99-5E771A66B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4152EB5-DE3B-D049-1721-66D9DF3E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2794254-27C8-E512-7CE2-10EDB2F4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E34FA-7C8D-84F0-244E-3ADA76DFA10F}"/>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Custom Text Tokenizer</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1CF080A1-2906-0D97-20C9-1EF70808BEA0}"/>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9" name="TextBox 8">
            <a:extLst>
              <a:ext uri="{FF2B5EF4-FFF2-40B4-BE49-F238E27FC236}">
                <a16:creationId xmlns:a16="http://schemas.microsoft.com/office/drawing/2014/main" id="{EC263F8C-F2AE-6CB9-4C5A-9F32CB2BCD23}"/>
              </a:ext>
            </a:extLst>
          </p:cNvPr>
          <p:cNvSpPr txBox="1"/>
          <p:nvPr/>
        </p:nvSpPr>
        <p:spPr>
          <a:xfrm>
            <a:off x="3095271" y="1820368"/>
            <a:ext cx="8315941" cy="4801314"/>
          </a:xfrm>
          <a:prstGeom prst="rect">
            <a:avLst/>
          </a:prstGeom>
          <a:noFill/>
        </p:spPr>
        <p:txBody>
          <a:bodyPr wrap="square" rtlCol="0">
            <a:spAutoFit/>
          </a:bodyPr>
          <a:lstStyle/>
          <a:p>
            <a:r>
              <a:rPr lang="en-US" dirty="0">
                <a:latin typeface="Speak Pro" panose="020B0504020101020102" pitchFamily="34" charset="0"/>
              </a:rPr>
              <a:t>A tokenizer is essential in NLP because it breaks down text into individual words or sub-words (tokens), enabling the model to analyze and process the language more effectively.</a:t>
            </a:r>
          </a:p>
          <a:p>
            <a:endParaRPr lang="en-US" dirty="0">
              <a:latin typeface="Speak Pro" panose="020B0504020101020102" pitchFamily="34" charset="0"/>
            </a:endParaRPr>
          </a:p>
          <a:p>
            <a:r>
              <a:rPr lang="en-US" dirty="0">
                <a:latin typeface="Speak Pro" panose="020B0504020101020102" pitchFamily="34" charset="0"/>
              </a:rPr>
              <a:t>We created our own custom tokenizer to feed our text features into. Our tokenizer:  </a:t>
            </a:r>
          </a:p>
          <a:p>
            <a:endParaRPr lang="en-US" dirty="0">
              <a:latin typeface="Speak Pro" panose="020B0504020101020102" pitchFamily="34" charset="0"/>
            </a:endParaRPr>
          </a:p>
          <a:p>
            <a:pPr marL="285750" indent="-285750">
              <a:buFont typeface="Arial" panose="020B0604020202020204" pitchFamily="34" charset="0"/>
              <a:buChar char="•"/>
            </a:pPr>
            <a:r>
              <a:rPr lang="en-US" dirty="0">
                <a:latin typeface="Speak Pro" panose="020B0504020101020102" pitchFamily="34" charset="0"/>
              </a:rPr>
              <a:t>Splits sentences into individual words for detailed analysis.</a:t>
            </a:r>
          </a:p>
          <a:p>
            <a:pPr marL="285750" indent="-285750">
              <a:buFont typeface="Arial" panose="020B0604020202020204" pitchFamily="34" charset="0"/>
              <a:buChar char="•"/>
            </a:pPr>
            <a:r>
              <a:rPr lang="en-US" dirty="0">
                <a:latin typeface="Speak Pro" panose="020B0504020101020102" pitchFamily="34" charset="0"/>
              </a:rPr>
              <a:t>Removes special characters and filters out non-informative stop words to focus on relevant content.</a:t>
            </a:r>
          </a:p>
          <a:p>
            <a:pPr marL="285750" indent="-285750">
              <a:buFont typeface="Arial" panose="020B0604020202020204" pitchFamily="34" charset="0"/>
              <a:buChar char="•"/>
            </a:pPr>
            <a:r>
              <a:rPr lang="en-US" dirty="0">
                <a:latin typeface="Speak Pro" panose="020B0504020101020102" pitchFamily="34" charset="0"/>
              </a:rPr>
              <a:t>Applies both stemming and lemmatization to reduce words to their core forms while retaining context</a:t>
            </a:r>
          </a:p>
          <a:p>
            <a:pPr marL="285750" indent="-285750">
              <a:buFont typeface="Arial" panose="020B0604020202020204" pitchFamily="34" charset="0"/>
              <a:buChar char="•"/>
            </a:pPr>
            <a:r>
              <a:rPr lang="en-US" dirty="0">
                <a:latin typeface="Speak Pro" panose="020B0504020101020102" pitchFamily="34" charset="0"/>
              </a:rPr>
              <a:t>Adds the prefixes </a:t>
            </a:r>
            <a:r>
              <a:rPr lang="en-US" i="1" dirty="0">
                <a:latin typeface="Speak Pro" panose="020B0504020101020102" pitchFamily="34" charset="0"/>
              </a:rPr>
              <a:t>pos</a:t>
            </a:r>
            <a:r>
              <a:rPr lang="en-US" dirty="0">
                <a:latin typeface="Speak Pro" panose="020B0504020101020102" pitchFamily="34" charset="0"/>
              </a:rPr>
              <a:t>_ and </a:t>
            </a:r>
            <a:r>
              <a:rPr lang="en-US" i="1" dirty="0">
                <a:latin typeface="Speak Pro" panose="020B0504020101020102" pitchFamily="34" charset="0"/>
              </a:rPr>
              <a:t>neg_ </a:t>
            </a:r>
            <a:r>
              <a:rPr lang="en-US" dirty="0">
                <a:latin typeface="Speak Pro" panose="020B0504020101020102" pitchFamily="34" charset="0"/>
              </a:rPr>
              <a:t>to distinguish between positive and negative feedback.</a:t>
            </a:r>
          </a:p>
          <a:p>
            <a:endParaRPr lang="en-US" dirty="0">
              <a:latin typeface="Speak Pro" panose="020B0504020101020102" pitchFamily="34" charset="0"/>
            </a:endParaRPr>
          </a:p>
          <a:p>
            <a:r>
              <a:rPr lang="en-US" dirty="0">
                <a:latin typeface="Speak Pro" panose="020B0504020101020102" pitchFamily="34" charset="0"/>
              </a:rPr>
              <a:t>The figure in this the output of putting in the text </a:t>
            </a:r>
            <a:r>
              <a:rPr lang="en-US" i="1" dirty="0">
                <a:latin typeface="Speak Pro" panose="020B0504020101020102" pitchFamily="34" charset="0"/>
              </a:rPr>
              <a:t>'The quick brown fox jumps over the lazy dog that is looking at the rainbow, sitting across the Sun!</a:t>
            </a:r>
            <a:r>
              <a:rPr lang="en-US" dirty="0">
                <a:latin typeface="Speak Pro" panose="020B0504020101020102" pitchFamily="34" charset="0"/>
              </a:rPr>
              <a:t>’ with the </a:t>
            </a:r>
            <a:r>
              <a:rPr lang="en-US" i="1" dirty="0">
                <a:latin typeface="Speak Pro" panose="020B0504020101020102" pitchFamily="34" charset="0"/>
              </a:rPr>
              <a:t>pos_ </a:t>
            </a:r>
            <a:r>
              <a:rPr lang="en-US" dirty="0">
                <a:latin typeface="Speak Pro" panose="020B0504020101020102" pitchFamily="34" charset="0"/>
              </a:rPr>
              <a:t>prefix.</a:t>
            </a:r>
          </a:p>
          <a:p>
            <a:pPr marL="285750" indent="-285750">
              <a:buFont typeface="Arial" panose="020B0604020202020204" pitchFamily="34" charset="0"/>
              <a:buChar char="•"/>
            </a:pPr>
            <a:endParaRPr lang="en-US" dirty="0">
              <a:latin typeface="Speak Pro" panose="020B0504020101020102" pitchFamily="34" charset="0"/>
            </a:endParaRPr>
          </a:p>
        </p:txBody>
      </p:sp>
      <p:pic>
        <p:nvPicPr>
          <p:cNvPr id="5" name="Picture 4" descr="A screen shot of a computer code&#10;&#10;Description automatically generated">
            <a:extLst>
              <a:ext uri="{FF2B5EF4-FFF2-40B4-BE49-F238E27FC236}">
                <a16:creationId xmlns:a16="http://schemas.microsoft.com/office/drawing/2014/main" id="{67F21C97-D8DE-39F4-05F1-08E87B6C0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59" y="2431979"/>
            <a:ext cx="2159526" cy="3368319"/>
          </a:xfrm>
          <a:prstGeom prst="rect">
            <a:avLst/>
          </a:prstGeom>
        </p:spPr>
      </p:pic>
    </p:spTree>
    <p:extLst>
      <p:ext uri="{BB962C8B-B14F-4D97-AF65-F5344CB8AC3E}">
        <p14:creationId xmlns:p14="http://schemas.microsoft.com/office/powerpoint/2010/main" val="4237329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C60356-2FD5-13C8-3F7A-9DC4A13DC17C}"/>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F67DF0B-022F-1050-5803-5529E5F7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3B0EC8B-E7AB-6141-B86C-194C7ED4D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51E2BB6-A5D2-7FD3-C188-B40E3BD48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5953761-7546-DAC8-1C27-AC8A71D3E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10EC16D-3C04-C81D-AA57-BEBA2A971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7EA110-5CAA-C2DA-9D7E-CEE73CD795EE}"/>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Merging Text Columns and Data Splitting </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65F0537D-AA55-7BCF-90F6-B0AFFBC871A1}"/>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9" name="TextBox 8">
            <a:extLst>
              <a:ext uri="{FF2B5EF4-FFF2-40B4-BE49-F238E27FC236}">
                <a16:creationId xmlns:a16="http://schemas.microsoft.com/office/drawing/2014/main" id="{35CE4F27-ED80-97EE-8028-43D64BF208F8}"/>
              </a:ext>
            </a:extLst>
          </p:cNvPr>
          <p:cNvSpPr txBox="1"/>
          <p:nvPr/>
        </p:nvSpPr>
        <p:spPr>
          <a:xfrm>
            <a:off x="334451" y="1780892"/>
            <a:ext cx="11732645"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peak Pro" panose="020B0504020101020102" pitchFamily="34" charset="0"/>
              </a:rPr>
              <a:t>As mentioned in the previous slide, we combine </a:t>
            </a:r>
            <a:r>
              <a:rPr lang="en-US" sz="2400" i="1" dirty="0">
                <a:latin typeface="Speak Pro" panose="020B0504020101020102" pitchFamily="34" charset="0"/>
              </a:rPr>
              <a:t>positive_review </a:t>
            </a:r>
            <a:r>
              <a:rPr lang="en-US" sz="2400" dirty="0">
                <a:latin typeface="Speak Pro" panose="020B0504020101020102" pitchFamily="34" charset="0"/>
              </a:rPr>
              <a:t>and </a:t>
            </a:r>
            <a:r>
              <a:rPr lang="en-US" sz="2400" i="1" dirty="0">
                <a:latin typeface="Speak Pro" panose="020B0504020101020102" pitchFamily="34" charset="0"/>
              </a:rPr>
              <a:t>negative_review </a:t>
            </a:r>
            <a:r>
              <a:rPr lang="en-US" sz="2400" dirty="0">
                <a:latin typeface="Speak Pro" panose="020B0504020101020102" pitchFamily="34" charset="0"/>
              </a:rPr>
              <a:t>into a single column called </a:t>
            </a:r>
            <a:r>
              <a:rPr lang="en-US" sz="2400" i="1" dirty="0">
                <a:latin typeface="Speak Pro" panose="020B0504020101020102" pitchFamily="34" charset="0"/>
              </a:rPr>
              <a:t>combined_review</a:t>
            </a:r>
            <a:r>
              <a:rPr lang="en-US" sz="2400" dirty="0">
                <a:latin typeface="Speak Pro" panose="020B0504020101020102" pitchFamily="34" charset="0"/>
              </a:rPr>
              <a:t>. This consolidated text column will simplify our dataset, allowing us to analyze both positive and negative sentiments within one corpus.</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The combined text also provides a more comprehensive view of customer feedback, encompassing both favorable and unfavorable aspects.</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After the creation of </a:t>
            </a:r>
            <a:r>
              <a:rPr lang="en-US" sz="2400" i="1" dirty="0">
                <a:latin typeface="Speak Pro" panose="020B0504020101020102" pitchFamily="34" charset="0"/>
              </a:rPr>
              <a:t>combined_review</a:t>
            </a:r>
            <a:r>
              <a:rPr lang="en-US" sz="2400" dirty="0">
                <a:latin typeface="Speak Pro" panose="020B0504020101020102" pitchFamily="34" charset="0"/>
              </a:rPr>
              <a:t>, we dropped </a:t>
            </a:r>
            <a:r>
              <a:rPr lang="en-US" sz="2400" i="1" dirty="0">
                <a:latin typeface="Speak Pro" panose="020B0504020101020102" pitchFamily="34" charset="0"/>
              </a:rPr>
              <a:t>positive_review </a:t>
            </a:r>
            <a:r>
              <a:rPr lang="en-US" sz="2400" dirty="0">
                <a:latin typeface="Speak Pro" panose="020B0504020101020102" pitchFamily="34" charset="0"/>
              </a:rPr>
              <a:t>and </a:t>
            </a:r>
            <a:r>
              <a:rPr lang="en-US" sz="2400" i="1" dirty="0">
                <a:latin typeface="Speak Pro" panose="020B0504020101020102" pitchFamily="34" charset="0"/>
              </a:rPr>
              <a:t>negative_review </a:t>
            </a:r>
            <a:r>
              <a:rPr lang="en-US" sz="2400" dirty="0">
                <a:latin typeface="Speak Pro" panose="020B0504020101020102" pitchFamily="34" charset="0"/>
              </a:rPr>
              <a:t>features from our dataset. </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We split our dataset into training, validation, and test sets following a 60/20/20 split. This setup allows us to use 60% of the data for model training, 20% for validation, and 20% for testing the model's generalizability on unseen data.</a:t>
            </a:r>
            <a:endParaRPr lang="en-CA" sz="2400" dirty="0">
              <a:latin typeface="Speak Pro" panose="020B0504020101020102" pitchFamily="34" charset="0"/>
            </a:endParaRPr>
          </a:p>
        </p:txBody>
      </p:sp>
    </p:spTree>
    <p:extLst>
      <p:ext uri="{BB962C8B-B14F-4D97-AF65-F5344CB8AC3E}">
        <p14:creationId xmlns:p14="http://schemas.microsoft.com/office/powerpoint/2010/main" val="1142516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F7C775-63B8-1A88-FC6E-7D62F0CC3EF8}"/>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1FB860D-9D8F-8845-438E-E47BB89BF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C630A1C-2088-344C-F2DC-DB8022A88D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406EC4-E6EF-EDE2-EB6F-C2E4632A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E875D06-A878-77E4-EEA3-905B0F148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4F04028-08D2-DAA3-E251-C69FF958C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1A489-6EC3-BF7E-07F1-FDC21AC6D4C4}"/>
              </a:ext>
            </a:extLst>
          </p:cNvPr>
          <p:cNvSpPr>
            <a:spLocks noGrp="1"/>
          </p:cNvSpPr>
          <p:nvPr>
            <p:ph type="title"/>
          </p:nvPr>
        </p:nvSpPr>
        <p:spPr>
          <a:xfrm>
            <a:off x="533400" y="278535"/>
            <a:ext cx="10502900" cy="1033669"/>
          </a:xfrm>
        </p:spPr>
        <p:txBody>
          <a:bodyPr>
            <a:normAutofit fontScale="90000"/>
          </a:bodyPr>
          <a:lstStyle/>
          <a:p>
            <a:r>
              <a:rPr lang="en-US" dirty="0">
                <a:solidFill>
                  <a:srgbClr val="FFFFFF"/>
                </a:solidFill>
                <a:latin typeface="Georgia Pro Cond Light" panose="02040306050405020303" pitchFamily="18" charset="0"/>
              </a:rPr>
              <a:t>Vectorizing Text Features and Concatenating Processed Datasets</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B7380745-AAF6-F268-2844-5158C16D386F}"/>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9" name="TextBox 8">
            <a:extLst>
              <a:ext uri="{FF2B5EF4-FFF2-40B4-BE49-F238E27FC236}">
                <a16:creationId xmlns:a16="http://schemas.microsoft.com/office/drawing/2014/main" id="{52F3D327-A302-2767-CC0D-F2A82BC38860}"/>
              </a:ext>
            </a:extLst>
          </p:cNvPr>
          <p:cNvSpPr txBox="1"/>
          <p:nvPr/>
        </p:nvSpPr>
        <p:spPr>
          <a:xfrm>
            <a:off x="411705" y="2055150"/>
            <a:ext cx="1117069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peak Pro" panose="020B0504020101020102" pitchFamily="34" charset="0"/>
              </a:rPr>
              <a:t>We used </a:t>
            </a:r>
            <a:r>
              <a:rPr lang="en-US" sz="2400" i="1" dirty="0">
                <a:latin typeface="Speak Pro" panose="020B0504020101020102" pitchFamily="34" charset="0"/>
              </a:rPr>
              <a:t>CountVectorizer </a:t>
            </a:r>
            <a:r>
              <a:rPr lang="en-US" sz="2400" dirty="0">
                <a:latin typeface="Speak Pro" panose="020B0504020101020102" pitchFamily="34" charset="0"/>
              </a:rPr>
              <a:t>to convert the </a:t>
            </a:r>
            <a:r>
              <a:rPr lang="en-US" sz="2400" i="1" dirty="0">
                <a:latin typeface="Speak Pro" panose="020B0504020101020102" pitchFamily="34" charset="0"/>
              </a:rPr>
              <a:t>combined_review</a:t>
            </a:r>
            <a:r>
              <a:rPr lang="en-US" sz="2400" dirty="0">
                <a:latin typeface="Speak Pro" panose="020B0504020101020102" pitchFamily="34" charset="0"/>
              </a:rPr>
              <a:t> text column into vectorized features. </a:t>
            </a:r>
          </a:p>
          <a:p>
            <a:pPr marL="285750" indent="-285750">
              <a:buFont typeface="Arial" panose="020B0604020202020204" pitchFamily="34" charset="0"/>
              <a:buChar char="•"/>
            </a:pPr>
            <a:endParaRPr lang="en-US" sz="2400" i="1"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We limited to a maximum of 500 vectorized features to balance model complexity and interpretability. </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After the fitting and transformation, we dropped our </a:t>
            </a:r>
            <a:r>
              <a:rPr lang="en-US" sz="2400" i="1" dirty="0">
                <a:latin typeface="Speak Pro" panose="020B0504020101020102" pitchFamily="34" charset="0"/>
              </a:rPr>
              <a:t>combined_review </a:t>
            </a:r>
            <a:r>
              <a:rPr lang="en-US" sz="2400" dirty="0">
                <a:latin typeface="Speak Pro" panose="020B0504020101020102" pitchFamily="34" charset="0"/>
              </a:rPr>
              <a:t>feature, so that our dataset has no text valued features. </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Our dataset was now ready for training, validation and testing. </a:t>
            </a:r>
          </a:p>
        </p:txBody>
      </p:sp>
    </p:spTree>
    <p:extLst>
      <p:ext uri="{BB962C8B-B14F-4D97-AF65-F5344CB8AC3E}">
        <p14:creationId xmlns:p14="http://schemas.microsoft.com/office/powerpoint/2010/main" val="809852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32D29A-D738-28D2-C5F9-4D705F937B3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3BB4CD3-061E-AD68-272F-EA301E27D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D79CC75-6B4D-B721-3215-6303DB534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79AC3A1-B014-1681-ECF7-24CEA8CE0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0B4412-5595-AC58-8E70-38DA704D1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D4ED7AB-E108-CC5F-890C-05985E80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B9D4A6-460B-0895-CBD0-80B6DDEB740C}"/>
              </a:ext>
            </a:extLst>
          </p:cNvPr>
          <p:cNvSpPr>
            <a:spLocks noGrp="1"/>
          </p:cNvSpPr>
          <p:nvPr>
            <p:ph type="title"/>
          </p:nvPr>
        </p:nvSpPr>
        <p:spPr>
          <a:xfrm>
            <a:off x="533400" y="278535"/>
            <a:ext cx="10502900" cy="1033669"/>
          </a:xfrm>
        </p:spPr>
        <p:txBody>
          <a:bodyPr>
            <a:normAutofit fontScale="90000"/>
          </a:bodyPr>
          <a:lstStyle/>
          <a:p>
            <a:r>
              <a:rPr lang="en-US" dirty="0">
                <a:solidFill>
                  <a:srgbClr val="FFFFFF"/>
                </a:solidFill>
                <a:latin typeface="Georgia Pro Cond Light" panose="02040306050405020303" pitchFamily="18" charset="0"/>
              </a:rPr>
              <a:t>Vectorizing Text Features and Concatenating Processed Datasets</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17B4930D-F698-9CA7-4CAF-68C5AFCA0BE9}"/>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9" name="TextBox 8">
            <a:extLst>
              <a:ext uri="{FF2B5EF4-FFF2-40B4-BE49-F238E27FC236}">
                <a16:creationId xmlns:a16="http://schemas.microsoft.com/office/drawing/2014/main" id="{309C9824-8FE7-C78C-2215-8122B4A82728}"/>
              </a:ext>
            </a:extLst>
          </p:cNvPr>
          <p:cNvSpPr txBox="1"/>
          <p:nvPr/>
        </p:nvSpPr>
        <p:spPr>
          <a:xfrm>
            <a:off x="411705" y="2055150"/>
            <a:ext cx="1117069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peak Pro" panose="020B0504020101020102" pitchFamily="34" charset="0"/>
              </a:rPr>
              <a:t>We used </a:t>
            </a:r>
            <a:r>
              <a:rPr lang="en-US" sz="2400" i="1" dirty="0">
                <a:latin typeface="Speak Pro" panose="020B0504020101020102" pitchFamily="34" charset="0"/>
              </a:rPr>
              <a:t>CountVectorizer </a:t>
            </a:r>
            <a:r>
              <a:rPr lang="en-US" sz="2400" dirty="0">
                <a:latin typeface="Speak Pro" panose="020B0504020101020102" pitchFamily="34" charset="0"/>
              </a:rPr>
              <a:t>to convert the </a:t>
            </a:r>
            <a:r>
              <a:rPr lang="en-US" sz="2400" i="1" dirty="0">
                <a:latin typeface="Speak Pro" panose="020B0504020101020102" pitchFamily="34" charset="0"/>
              </a:rPr>
              <a:t>combined_review</a:t>
            </a:r>
            <a:r>
              <a:rPr lang="en-US" sz="2400" dirty="0">
                <a:latin typeface="Speak Pro" panose="020B0504020101020102" pitchFamily="34" charset="0"/>
              </a:rPr>
              <a:t> text column into vectorized features. </a:t>
            </a:r>
          </a:p>
          <a:p>
            <a:pPr marL="285750" indent="-285750">
              <a:buFont typeface="Arial" panose="020B0604020202020204" pitchFamily="34" charset="0"/>
              <a:buChar char="•"/>
            </a:pPr>
            <a:endParaRPr lang="en-US" sz="2400" i="1"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We limited to a maximum of 500 vectorized features to balance model complexity and interpretability. </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After the fitting and transformation, we dropped our </a:t>
            </a:r>
            <a:r>
              <a:rPr lang="en-US" sz="2400" i="1" dirty="0">
                <a:latin typeface="Speak Pro" panose="020B0504020101020102" pitchFamily="34" charset="0"/>
              </a:rPr>
              <a:t>combined_review </a:t>
            </a:r>
            <a:r>
              <a:rPr lang="en-US" sz="2400" dirty="0">
                <a:latin typeface="Speak Pro" panose="020B0504020101020102" pitchFamily="34" charset="0"/>
              </a:rPr>
              <a:t>feature, so that our dataset has no text valued features. </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Our dataset was now ready for training, validation and testing. </a:t>
            </a:r>
          </a:p>
        </p:txBody>
      </p:sp>
    </p:spTree>
    <p:extLst>
      <p:ext uri="{BB962C8B-B14F-4D97-AF65-F5344CB8AC3E}">
        <p14:creationId xmlns:p14="http://schemas.microsoft.com/office/powerpoint/2010/main" val="1034447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E35675-F084-01FC-B2E7-263987593912}"/>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003709A-AFE2-B5D5-FF30-7254A48DF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C83100D-28D0-09F4-2E55-0A2FFE99F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946CAE5-FF54-3C99-5691-433120C4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B48B00-9007-E472-F868-F942D3892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1E17434-E6B0-BEAF-B0C8-0EDFE392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47688-4434-5D4C-B778-224DD6CBFD20}"/>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Baseline Logistic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E48FBC31-C0FF-E073-B83D-F98423AE5787}"/>
              </a:ext>
            </a:extLst>
          </p:cNvPr>
          <p:cNvSpPr>
            <a:spLocks noGrp="1"/>
          </p:cNvSpPr>
          <p:nvPr>
            <p:ph idx="1"/>
          </p:nvPr>
        </p:nvSpPr>
        <p:spPr>
          <a:xfrm>
            <a:off x="487906" y="1885279"/>
            <a:ext cx="11094494"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9" name="TextBox 8">
            <a:extLst>
              <a:ext uri="{FF2B5EF4-FFF2-40B4-BE49-F238E27FC236}">
                <a16:creationId xmlns:a16="http://schemas.microsoft.com/office/drawing/2014/main" id="{778B747C-0626-4981-38A8-32AE695D23BB}"/>
              </a:ext>
            </a:extLst>
          </p:cNvPr>
          <p:cNvSpPr txBox="1"/>
          <p:nvPr/>
        </p:nvSpPr>
        <p:spPr>
          <a:xfrm>
            <a:off x="533401" y="2216151"/>
            <a:ext cx="11170694" cy="3785652"/>
          </a:xfrm>
          <a:prstGeom prst="rect">
            <a:avLst/>
          </a:prstGeom>
          <a:noFill/>
        </p:spPr>
        <p:txBody>
          <a:bodyPr wrap="square" rtlCol="0">
            <a:spAutoFit/>
          </a:bodyPr>
          <a:lstStyle/>
          <a:p>
            <a:r>
              <a:rPr lang="en-US" sz="2000" dirty="0">
                <a:latin typeface="Speak Pro" panose="020B0504020101020102" pitchFamily="34" charset="0"/>
              </a:rPr>
              <a:t>To ensure reliable results, we have chosen the following parameters, previous experimentation (we will not recreate this as it took several days for the code to run):</a:t>
            </a:r>
          </a:p>
          <a:p>
            <a:pPr marL="285750" indent="-285750">
              <a:buFont typeface="Arial" panose="020B0604020202020204" pitchFamily="34" charset="0"/>
              <a:buChar char="•"/>
            </a:pPr>
            <a:endParaRPr lang="en-US" sz="2000" dirty="0">
              <a:latin typeface="Speak Pro" panose="020B0504020101020102" pitchFamily="34" charset="0"/>
            </a:endParaRPr>
          </a:p>
          <a:p>
            <a:pPr marL="285750" indent="-285750">
              <a:buFont typeface="Arial" panose="020B0604020202020204" pitchFamily="34" charset="0"/>
              <a:buChar char="•"/>
            </a:pPr>
            <a:r>
              <a:rPr lang="en-US" sz="2000" dirty="0">
                <a:latin typeface="Speak Pro" panose="020B0504020101020102" pitchFamily="34" charset="0"/>
              </a:rPr>
              <a:t>Iterations and Solver: With the default maximum iterations, the model’s coefficients did not converge. After experimentation, we set </a:t>
            </a:r>
            <a:r>
              <a:rPr lang="en-US" sz="2000" i="1" dirty="0">
                <a:latin typeface="Speak Pro" panose="020B0504020101020102" pitchFamily="34" charset="0"/>
              </a:rPr>
              <a:t>max_iter </a:t>
            </a:r>
            <a:r>
              <a:rPr lang="en-US" sz="2000" dirty="0">
                <a:latin typeface="Speak Pro" panose="020B0504020101020102" pitchFamily="34" charset="0"/>
              </a:rPr>
              <a:t>to 5000 and selected the sag solver, which provided balanced train and test accuracies with a manageable runtime.</a:t>
            </a:r>
          </a:p>
          <a:p>
            <a:endParaRPr lang="en-US" sz="2000" dirty="0">
              <a:latin typeface="Speak Pro" panose="020B0504020101020102" pitchFamily="34" charset="0"/>
            </a:endParaRPr>
          </a:p>
          <a:p>
            <a:pPr marL="285750" indent="-285750">
              <a:buFont typeface="Arial" panose="020B0604020202020204" pitchFamily="34" charset="0"/>
              <a:buChar char="•"/>
            </a:pPr>
            <a:r>
              <a:rPr lang="en-US" sz="2000" dirty="0">
                <a:latin typeface="Speak Pro" panose="020B0504020101020102" pitchFamily="34" charset="0"/>
              </a:rPr>
              <a:t>Regularization Parameter (</a:t>
            </a:r>
            <a:r>
              <a:rPr lang="en-US" sz="2000" i="1" dirty="0">
                <a:latin typeface="Speak Pro" panose="020B0504020101020102" pitchFamily="34" charset="0"/>
              </a:rPr>
              <a:t>C</a:t>
            </a:r>
            <a:r>
              <a:rPr lang="en-US" sz="2000" dirty="0">
                <a:latin typeface="Speak Pro" panose="020B0504020101020102" pitchFamily="34" charset="0"/>
              </a:rPr>
              <a:t>): Through a time-intensive </a:t>
            </a:r>
            <a:r>
              <a:rPr lang="en-US" sz="2000" i="1" dirty="0">
                <a:latin typeface="Speak Pro" panose="020B0504020101020102" pitchFamily="34" charset="0"/>
              </a:rPr>
              <a:t>GridSearch</a:t>
            </a:r>
            <a:r>
              <a:rPr lang="en-US" sz="2000" dirty="0">
                <a:latin typeface="Speak Pro" panose="020B0504020101020102" pitchFamily="34" charset="0"/>
              </a:rPr>
              <a:t>, we identified that </a:t>
            </a:r>
            <a:r>
              <a:rPr lang="en-US" sz="2000" i="1" dirty="0">
                <a:latin typeface="Speak Pro" panose="020B0504020101020102" pitchFamily="34" charset="0"/>
              </a:rPr>
              <a:t>C=0.1 </a:t>
            </a:r>
            <a:r>
              <a:rPr lang="en-US" sz="2000" dirty="0">
                <a:latin typeface="Speak Pro" panose="020B0504020101020102" pitchFamily="34" charset="0"/>
              </a:rPr>
              <a:t>offered optimal results.</a:t>
            </a:r>
          </a:p>
          <a:p>
            <a:endParaRPr lang="en-US" sz="2000" dirty="0">
              <a:latin typeface="Speak Pro" panose="020B0504020101020102" pitchFamily="34" charset="0"/>
            </a:endParaRPr>
          </a:p>
          <a:p>
            <a:pPr marL="285750" indent="-285750">
              <a:buFont typeface="Arial" panose="020B0604020202020204" pitchFamily="34" charset="0"/>
              <a:buChar char="•"/>
            </a:pPr>
            <a:r>
              <a:rPr lang="en-US" sz="2000" dirty="0">
                <a:latin typeface="Speak Pro" panose="020B0504020101020102" pitchFamily="34" charset="0"/>
              </a:rPr>
              <a:t>Regularization Choice: The sag solver defaults to </a:t>
            </a:r>
            <a:r>
              <a:rPr lang="en-US" sz="2000" i="1" dirty="0">
                <a:latin typeface="Speak Pro" panose="020B0504020101020102" pitchFamily="34" charset="0"/>
              </a:rPr>
              <a:t>l2 </a:t>
            </a:r>
            <a:r>
              <a:rPr lang="en-US" sz="2000" dirty="0">
                <a:latin typeface="Speak Pro" panose="020B0504020101020102" pitchFamily="34" charset="0"/>
              </a:rPr>
              <a:t>regularization and does not support </a:t>
            </a:r>
            <a:r>
              <a:rPr lang="en-US" sz="2000" i="1" dirty="0">
                <a:latin typeface="Speak Pro" panose="020B0504020101020102" pitchFamily="34" charset="0"/>
              </a:rPr>
              <a:t>l1</a:t>
            </a:r>
            <a:r>
              <a:rPr lang="en-US" sz="2000" dirty="0">
                <a:latin typeface="Speak Pro" panose="020B0504020101020102" pitchFamily="34" charset="0"/>
              </a:rPr>
              <a:t>, so we exclusively use the </a:t>
            </a:r>
            <a:r>
              <a:rPr lang="en-US" sz="2000" i="1" dirty="0">
                <a:latin typeface="Speak Pro" panose="020B0504020101020102" pitchFamily="34" charset="0"/>
              </a:rPr>
              <a:t>l2</a:t>
            </a:r>
            <a:r>
              <a:rPr lang="en-US" sz="2000" dirty="0">
                <a:latin typeface="Speak Pro" panose="020B0504020101020102" pitchFamily="34" charset="0"/>
              </a:rPr>
              <a:t> penalty.</a:t>
            </a:r>
            <a:endParaRPr lang="en-CA" sz="2000" dirty="0">
              <a:latin typeface="Speak Pro" panose="020B0504020101020102" pitchFamily="34" charset="0"/>
            </a:endParaRPr>
          </a:p>
        </p:txBody>
      </p:sp>
    </p:spTree>
    <p:extLst>
      <p:ext uri="{BB962C8B-B14F-4D97-AF65-F5344CB8AC3E}">
        <p14:creationId xmlns:p14="http://schemas.microsoft.com/office/powerpoint/2010/main" val="237036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89D14A-79FE-11E3-E315-E4C8B1E9D6A3}"/>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849B249-678B-56EB-81C5-642839F92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ECCE2F-7A27-E0CD-619E-CAE64C86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293A87E-3BB1-A414-06FA-7E8D7E742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2492330-BEA1-8236-A95F-846CF4694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FFBD34F-47CE-DDB5-224E-44FA7779F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E3FEF-AB3D-B95D-759B-73ACFBCAA5EA}"/>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Selected Logistic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1E5AAC77-12C2-2AB8-0DE4-3212408B690F}"/>
              </a:ext>
            </a:extLst>
          </p:cNvPr>
          <p:cNvSpPr>
            <a:spLocks noGrp="1"/>
          </p:cNvSpPr>
          <p:nvPr>
            <p:ph idx="1"/>
          </p:nvPr>
        </p:nvSpPr>
        <p:spPr>
          <a:xfrm>
            <a:off x="487906" y="1885279"/>
            <a:ext cx="11094494"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9" name="TextBox 8">
            <a:extLst>
              <a:ext uri="{FF2B5EF4-FFF2-40B4-BE49-F238E27FC236}">
                <a16:creationId xmlns:a16="http://schemas.microsoft.com/office/drawing/2014/main" id="{85E832C1-3A6C-D453-BAB8-83A5362103D4}"/>
              </a:ext>
            </a:extLst>
          </p:cNvPr>
          <p:cNvSpPr txBox="1"/>
          <p:nvPr/>
        </p:nvSpPr>
        <p:spPr>
          <a:xfrm>
            <a:off x="510651" y="2127661"/>
            <a:ext cx="1117069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peak Pro" panose="020B0504020101020102" pitchFamily="34" charset="0"/>
              </a:rPr>
              <a:t>From our exploratory data analysis (EDA), we identified features that were either redundant or highly correlated with others, which could introduce noise and diminish the model’s predictive power. </a:t>
            </a:r>
          </a:p>
          <a:p>
            <a:pPr marL="342900" indent="-342900">
              <a:buFont typeface="Arial" panose="020B0604020202020204" pitchFamily="34" charset="0"/>
              <a:buChar char="•"/>
            </a:pPr>
            <a:endParaRPr lang="en-US" sz="2400" dirty="0">
              <a:latin typeface="Speak Pro" panose="020B0504020101020102" pitchFamily="34" charset="0"/>
            </a:endParaRPr>
          </a:p>
          <a:p>
            <a:pPr marL="342900" indent="-342900">
              <a:buFont typeface="Arial" panose="020B0604020202020204" pitchFamily="34" charset="0"/>
              <a:buChar char="•"/>
            </a:pPr>
            <a:r>
              <a:rPr lang="en-US" sz="2400" dirty="0">
                <a:latin typeface="Speak Pro" panose="020B0504020101020102" pitchFamily="34" charset="0"/>
              </a:rPr>
              <a:t>By dropping these features, we create a leaner dataset that maintains essential information for prediction without unnecessary overlap.</a:t>
            </a:r>
          </a:p>
          <a:p>
            <a:endParaRPr lang="en-US" sz="2400" dirty="0">
              <a:latin typeface="Speak Pro" panose="020B0504020101020102" pitchFamily="34" charset="0"/>
            </a:endParaRPr>
          </a:p>
          <a:p>
            <a:pPr marL="342900" indent="-342900">
              <a:buFont typeface="Arial" panose="020B0604020202020204" pitchFamily="34" charset="0"/>
              <a:buChar char="•"/>
            </a:pPr>
            <a:r>
              <a:rPr lang="en-US" sz="2400" dirty="0">
                <a:latin typeface="Speak Pro" panose="020B0504020101020102" pitchFamily="34" charset="0"/>
              </a:rPr>
              <a:t>We also apply transformations, such as log scaling on skewed features, to normalize their distributions.</a:t>
            </a:r>
          </a:p>
          <a:p>
            <a:pPr marL="342900" indent="-342900">
              <a:buFont typeface="Arial" panose="020B0604020202020204" pitchFamily="34" charset="0"/>
              <a:buChar char="•"/>
            </a:pPr>
            <a:endParaRPr lang="en-US" sz="2400" dirty="0">
              <a:latin typeface="Speak Pro" panose="020B0504020101020102" pitchFamily="34" charset="0"/>
            </a:endParaRPr>
          </a:p>
          <a:p>
            <a:pPr marL="342900" indent="-342900">
              <a:buFont typeface="Arial" panose="020B0604020202020204" pitchFamily="34" charset="0"/>
              <a:buChar char="•"/>
            </a:pPr>
            <a:r>
              <a:rPr lang="en-US" sz="2400" dirty="0">
                <a:latin typeface="Speak Pro" panose="020B0504020101020102" pitchFamily="34" charset="0"/>
              </a:rPr>
              <a:t>We applied the same parameters as we did for our logistic model. </a:t>
            </a:r>
            <a:endParaRPr lang="en-CA" sz="2400" dirty="0">
              <a:latin typeface="Speak Pro" panose="020B0504020101020102" pitchFamily="34" charset="0"/>
            </a:endParaRPr>
          </a:p>
        </p:txBody>
      </p:sp>
    </p:spTree>
    <p:extLst>
      <p:ext uri="{BB962C8B-B14F-4D97-AF65-F5344CB8AC3E}">
        <p14:creationId xmlns:p14="http://schemas.microsoft.com/office/powerpoint/2010/main" val="2496167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03E549-569F-5728-0C8B-B90F6862F1B1}"/>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FF34BF5-B4D0-62E7-6244-7C9247012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6CD3D77-610E-7F93-6D64-3E22B5656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D28C972-71E3-D305-1AE0-32C60D179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4358C1-6733-EA76-5B90-6FFAD1441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B42269C-956F-0730-2D49-C4C3C47D4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81F236-72ED-5077-89E8-2B21D0DEF39D}"/>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TF-IDF Logistic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32C94245-46A3-157F-AE72-6C93F80D4E91}"/>
              </a:ext>
            </a:extLst>
          </p:cNvPr>
          <p:cNvSpPr>
            <a:spLocks noGrp="1"/>
          </p:cNvSpPr>
          <p:nvPr>
            <p:ph idx="1"/>
          </p:nvPr>
        </p:nvSpPr>
        <p:spPr>
          <a:xfrm>
            <a:off x="487906" y="1885279"/>
            <a:ext cx="11094494"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9" name="TextBox 8">
            <a:extLst>
              <a:ext uri="{FF2B5EF4-FFF2-40B4-BE49-F238E27FC236}">
                <a16:creationId xmlns:a16="http://schemas.microsoft.com/office/drawing/2014/main" id="{6A5E91FB-D3B4-B2B8-FCEF-750EAF457F0A}"/>
              </a:ext>
            </a:extLst>
          </p:cNvPr>
          <p:cNvSpPr txBox="1"/>
          <p:nvPr/>
        </p:nvSpPr>
        <p:spPr>
          <a:xfrm>
            <a:off x="533401" y="2216151"/>
            <a:ext cx="11170694"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peak Pro" panose="020B0504020101020102" pitchFamily="34" charset="0"/>
              </a:rPr>
              <a:t>We applied Term Frequency-Inverse Document Frequency (TF-IDF) vectorization to our dataset as a part of our feature engineering process. </a:t>
            </a:r>
          </a:p>
          <a:p>
            <a:pPr marL="342900" indent="-342900">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TF-IDF is a statistical technique commonly used in Natural Language Processing (NLP) to transform text data into numerical representations, capturing the importance of each word within the review text. By weighting words based on their frequency and uniqueness across reviews, TF-IDF allows us to quantify the contribution of individual terms more effectively, thus enhancing the model’s understanding of sentiment-driven patterns.</a:t>
            </a:r>
          </a:p>
          <a:p>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This approach was especially useful here since our initial exploratory analysis revealed that using generic sentiment scoring tools like TextBlob was not well-aligned with the actual review sentiment labels. Splitting the positive and negative reviews and applying TF-IDF vectorization allows us to better capture the distinct patterns in each sentiment type.</a:t>
            </a:r>
          </a:p>
          <a:p>
            <a:endParaRPr lang="en-US" sz="2000" dirty="0">
              <a:latin typeface="Speak Pro" panose="020B0504020101020102" pitchFamily="34" charset="0"/>
            </a:endParaRPr>
          </a:p>
        </p:txBody>
      </p:sp>
    </p:spTree>
    <p:extLst>
      <p:ext uri="{BB962C8B-B14F-4D97-AF65-F5344CB8AC3E}">
        <p14:creationId xmlns:p14="http://schemas.microsoft.com/office/powerpoint/2010/main" val="1933631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61A9BC-3355-3A80-58F6-F1C4D8C52973}"/>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C22A2CD-A687-393C-55AE-EE7EA76DB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10AE481-16CA-A31E-8B61-19A11F8D4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5A9753D-4BCE-4892-44FA-5BA2B6388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1817E68-93FD-7F36-7810-4D31DD5A4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B622ECB-D8D5-94F7-4378-AA46B36B9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66971-47E7-6B0D-7492-29D9989F22FC}"/>
              </a:ext>
            </a:extLst>
          </p:cNvPr>
          <p:cNvSpPr>
            <a:spLocks noGrp="1"/>
          </p:cNvSpPr>
          <p:nvPr>
            <p:ph type="title"/>
          </p:nvPr>
        </p:nvSpPr>
        <p:spPr>
          <a:xfrm>
            <a:off x="533400" y="278535"/>
            <a:ext cx="10502900" cy="1033669"/>
          </a:xfrm>
        </p:spPr>
        <p:txBody>
          <a:bodyPr>
            <a:normAutofit fontScale="90000"/>
          </a:bodyPr>
          <a:lstStyle/>
          <a:p>
            <a:r>
              <a:rPr lang="en-US" dirty="0">
                <a:solidFill>
                  <a:srgbClr val="FFFFFF"/>
                </a:solidFill>
                <a:latin typeface="Georgia Pro Cond Light" panose="02040306050405020303" pitchFamily="18" charset="0"/>
              </a:rPr>
              <a:t>Logistic Model with N-Gram (1,2) and (1,3) Range </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F2C3C84C-A9EA-1B7E-B8A4-7B1151F29C0D}"/>
              </a:ext>
            </a:extLst>
          </p:cNvPr>
          <p:cNvSpPr>
            <a:spLocks noGrp="1"/>
          </p:cNvSpPr>
          <p:nvPr>
            <p:ph idx="1"/>
          </p:nvPr>
        </p:nvSpPr>
        <p:spPr>
          <a:xfrm>
            <a:off x="487906" y="1885279"/>
            <a:ext cx="11094494"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9" name="TextBox 8">
            <a:extLst>
              <a:ext uri="{FF2B5EF4-FFF2-40B4-BE49-F238E27FC236}">
                <a16:creationId xmlns:a16="http://schemas.microsoft.com/office/drawing/2014/main" id="{ABBFA202-514D-1FAA-1FF7-5099A9BA8DB0}"/>
              </a:ext>
            </a:extLst>
          </p:cNvPr>
          <p:cNvSpPr txBox="1"/>
          <p:nvPr/>
        </p:nvSpPr>
        <p:spPr>
          <a:xfrm>
            <a:off x="533401" y="2216151"/>
            <a:ext cx="11170694"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peak Pro" panose="020B0504020101020102" pitchFamily="34" charset="0"/>
              </a:rPr>
              <a:t>We continued to experiment with two different ngram_range values and evaluated their impact on model performance. </a:t>
            </a:r>
          </a:p>
          <a:p>
            <a:pPr marL="342900" indent="-342900">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Bigrams (adjacent pairs of words) and trigrams (sequences of three consecutive words) can capture more conceptual information and potentially improve model performance.</a:t>
            </a:r>
          </a:p>
          <a:p>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Including bigrams or trigrams can help capture common phrases or expressions that may better reflect the sentiment or specific content of the reviews. By gathering phrases, n-grams can help the model recognize combinations of words that convey meaning beyond individual terms. For example, the phrase "not good" conveys a negative sentiment that a unigram model might miss if it only sees "not" and "good" separately.</a:t>
            </a:r>
          </a:p>
          <a:p>
            <a:endParaRPr lang="en-US" sz="2000" dirty="0">
              <a:latin typeface="Speak Pro" panose="020B0504020101020102" pitchFamily="34" charset="0"/>
            </a:endParaRPr>
          </a:p>
        </p:txBody>
      </p:sp>
    </p:spTree>
    <p:extLst>
      <p:ext uri="{BB962C8B-B14F-4D97-AF65-F5344CB8AC3E}">
        <p14:creationId xmlns:p14="http://schemas.microsoft.com/office/powerpoint/2010/main" val="389687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0F8A4-2C53-2FB4-BF36-7B73A005DF52}"/>
              </a:ext>
            </a:extLst>
          </p:cNvPr>
          <p:cNvSpPr>
            <a:spLocks noGrp="1"/>
          </p:cNvSpPr>
          <p:nvPr>
            <p:ph type="title"/>
          </p:nvPr>
        </p:nvSpPr>
        <p:spPr>
          <a:xfrm>
            <a:off x="1029597" y="384626"/>
            <a:ext cx="9895951" cy="1033669"/>
          </a:xfrm>
        </p:spPr>
        <p:txBody>
          <a:bodyPr>
            <a:normAutofit/>
          </a:bodyPr>
          <a:lstStyle/>
          <a:p>
            <a:r>
              <a:rPr lang="en-CA" dirty="0">
                <a:solidFill>
                  <a:srgbClr val="FFFFFF"/>
                </a:solidFill>
                <a:latin typeface="Georgia Pro Cond" panose="020F0502020204030204" pitchFamily="18" charset="0"/>
              </a:rPr>
              <a:t>Problem Statement </a:t>
            </a:r>
          </a:p>
        </p:txBody>
      </p:sp>
      <p:sp>
        <p:nvSpPr>
          <p:cNvPr id="3" name="Content Placeholder 2">
            <a:extLst>
              <a:ext uri="{FF2B5EF4-FFF2-40B4-BE49-F238E27FC236}">
                <a16:creationId xmlns:a16="http://schemas.microsoft.com/office/drawing/2014/main" id="{AD947F3B-77AC-524D-6E45-D210AF796379}"/>
              </a:ext>
            </a:extLst>
          </p:cNvPr>
          <p:cNvSpPr>
            <a:spLocks noGrp="1"/>
          </p:cNvSpPr>
          <p:nvPr>
            <p:ph idx="1"/>
          </p:nvPr>
        </p:nvSpPr>
        <p:spPr>
          <a:xfrm>
            <a:off x="1094511" y="2241981"/>
            <a:ext cx="9098658" cy="4368370"/>
          </a:xfrm>
        </p:spPr>
        <p:txBody>
          <a:bodyPr anchor="ctr">
            <a:normAutofit/>
          </a:bodyPr>
          <a:lstStyle/>
          <a:p>
            <a:pPr marL="0" indent="0">
              <a:buNone/>
            </a:pPr>
            <a:r>
              <a:rPr lang="en-US" sz="3900" b="1" i="0" dirty="0">
                <a:effectLst/>
                <a:highlight>
                  <a:srgbClr val="FFFFFF"/>
                </a:highlight>
                <a:latin typeface="Speak Pro" panose="020B0504020101020102" pitchFamily="34" charset="0"/>
              </a:rPr>
              <a:t>Objective:</a:t>
            </a:r>
          </a:p>
          <a:p>
            <a:pPr marL="0" indent="0">
              <a:buNone/>
            </a:pPr>
            <a:endParaRPr lang="en-US" sz="3900" b="0" i="0" dirty="0">
              <a:effectLst/>
              <a:highlight>
                <a:srgbClr val="FFFFFF"/>
              </a:highlight>
              <a:latin typeface="Speak Pro" panose="020B0504020101020102" pitchFamily="34" charset="0"/>
            </a:endParaRPr>
          </a:p>
          <a:p>
            <a:r>
              <a:rPr lang="en-US" sz="3200" dirty="0">
                <a:latin typeface="Speak Pro" panose="020B0504020101020102" pitchFamily="34" charset="0"/>
              </a:rPr>
              <a:t>Develop a scalable, machine learning-based model that can analyze guest reviews to predict customer satisfaction scores, identify key sentiment drivers, and enable hotel managers to make data-informed improvements to enhance the guest experience</a:t>
            </a:r>
            <a:r>
              <a:rPr lang="en-US" sz="3100" dirty="0">
                <a:latin typeface="Speak Pro" panose="020B0504020101020102" pitchFamily="34" charset="0"/>
              </a:rPr>
              <a:t>.</a:t>
            </a:r>
          </a:p>
          <a:p>
            <a:pPr marL="0" indent="0">
              <a:buNone/>
            </a:pPr>
            <a:endParaRPr lang="en-US" sz="3100" b="1" dirty="0">
              <a:latin typeface="Speak Pro" panose="020B0504020101020102" pitchFamily="34" charset="0"/>
            </a:endParaRPr>
          </a:p>
          <a:p>
            <a:pPr marL="0" indent="0">
              <a:buNone/>
            </a:pPr>
            <a:endParaRPr lang="en-US" sz="3100" dirty="0">
              <a:latin typeface="Speak Pro" panose="020B0504020101020102" pitchFamily="34" charset="0"/>
            </a:endParaRPr>
          </a:p>
          <a:p>
            <a:endParaRPr lang="en-CA" sz="1400" dirty="0"/>
          </a:p>
        </p:txBody>
      </p:sp>
    </p:spTree>
    <p:extLst>
      <p:ext uri="{BB962C8B-B14F-4D97-AF65-F5344CB8AC3E}">
        <p14:creationId xmlns:p14="http://schemas.microsoft.com/office/powerpoint/2010/main" val="644982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A4337E-1211-794C-2167-D4660F6483F1}"/>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9A4F76F-DEDF-E222-9980-63682E951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AB6E973-B0CE-A235-64FF-63C4F65D1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B2BC49C-552D-5A65-916D-EFB2C964C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13D26B0-A8DF-4576-4241-3A546DC2C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487454C-53E9-407E-A774-5BA97DEF1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DA04F-1936-DABF-A71B-795AE33047AD}"/>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Logistic Model Evaluation Summary</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67D73DB0-91D5-31B3-6920-E7387C215DE1}"/>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5" name="Picture 4" descr="A screenshot of a white sheet&#10;&#10;Description automatically generated">
            <a:extLst>
              <a:ext uri="{FF2B5EF4-FFF2-40B4-BE49-F238E27FC236}">
                <a16:creationId xmlns:a16="http://schemas.microsoft.com/office/drawing/2014/main" id="{515BA2D2-9F4C-8FA4-D465-203EBAABB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7" y="1720206"/>
            <a:ext cx="11984122" cy="4677428"/>
          </a:xfrm>
          <a:prstGeom prst="rect">
            <a:avLst/>
          </a:prstGeom>
        </p:spPr>
      </p:pic>
    </p:spTree>
    <p:extLst>
      <p:ext uri="{BB962C8B-B14F-4D97-AF65-F5344CB8AC3E}">
        <p14:creationId xmlns:p14="http://schemas.microsoft.com/office/powerpoint/2010/main" val="1017755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A6796E-710E-2CAA-6F1C-9A234006F44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F619CB9-3B5C-7B4B-63C2-B4160FF17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7D5E384-EEFE-B896-7CBE-531CEC70CA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D14A438-4327-2D77-DCD9-19B3A73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60ACF66-2BAE-D0F7-0051-2E479DE5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E4A5436-AAD0-A559-AAA9-CCEAE4628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78DF6-B576-BCEF-0452-D461C400FA8C}"/>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Logistic Model Evaluation Summary</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6E1787F3-7302-F9F8-6390-934D5339541A}"/>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6" name="TextBox 5">
            <a:extLst>
              <a:ext uri="{FF2B5EF4-FFF2-40B4-BE49-F238E27FC236}">
                <a16:creationId xmlns:a16="http://schemas.microsoft.com/office/drawing/2014/main" id="{1E7A28B5-76D6-1E5C-9930-65C53A4F7CF2}"/>
              </a:ext>
            </a:extLst>
          </p:cNvPr>
          <p:cNvSpPr txBox="1"/>
          <p:nvPr/>
        </p:nvSpPr>
        <p:spPr>
          <a:xfrm>
            <a:off x="609601" y="1958348"/>
            <a:ext cx="10225548" cy="4401205"/>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Speak Pro" panose="020B0504020101020102" pitchFamily="34" charset="0"/>
              </a:rPr>
              <a:t>Best Model</a:t>
            </a:r>
            <a:r>
              <a:rPr lang="en-US" sz="2000" dirty="0">
                <a:latin typeface="Speak Pro" panose="020B0504020101020102" pitchFamily="34" charset="0"/>
              </a:rPr>
              <a:t>: The N-gram (1,3) Model achieved the highest accuracy, indicating that trigrams captured richer context in customer reviews, improving sentiment prediction.</a:t>
            </a:r>
          </a:p>
          <a:p>
            <a:endParaRPr lang="en-US" sz="2000" dirty="0">
              <a:latin typeface="Speak Pro" panose="020B0504020101020102" pitchFamily="34" charset="0"/>
            </a:endParaRPr>
          </a:p>
          <a:p>
            <a:endParaRPr lang="en-US" sz="2000" dirty="0">
              <a:latin typeface="Speak Pro" panose="020B0504020101020102" pitchFamily="34" charset="0"/>
            </a:endParaRPr>
          </a:p>
          <a:p>
            <a:pPr marL="342900" indent="-342900">
              <a:buFont typeface="Arial" panose="020B0604020202020204" pitchFamily="34" charset="0"/>
              <a:buChar char="•"/>
            </a:pPr>
            <a:r>
              <a:rPr lang="en-US" sz="2000" b="1" dirty="0">
                <a:latin typeface="Speak Pro" panose="020B0504020101020102" pitchFamily="34" charset="0"/>
              </a:rPr>
              <a:t>Runtime</a:t>
            </a:r>
            <a:r>
              <a:rPr lang="en-US" sz="2000" dirty="0">
                <a:latin typeface="Speak Pro" panose="020B0504020101020102" pitchFamily="34" charset="0"/>
              </a:rPr>
              <a:t>: Despite the longer preprocessing time for the N-gram (1,3) model, it remained efficient during training and balanced between predictive accuracy and interpretability.</a:t>
            </a:r>
          </a:p>
          <a:p>
            <a:endParaRPr lang="en-US" sz="2000" dirty="0">
              <a:latin typeface="Speak Pro" panose="020B0504020101020102" pitchFamily="34" charset="0"/>
            </a:endParaRPr>
          </a:p>
          <a:p>
            <a:endParaRPr lang="en-US" sz="2000" dirty="0">
              <a:latin typeface="Speak Pro" panose="020B0504020101020102" pitchFamily="34" charset="0"/>
            </a:endParaRPr>
          </a:p>
          <a:p>
            <a:pPr marL="342900" indent="-342900">
              <a:buFont typeface="Arial" panose="020B0604020202020204" pitchFamily="34" charset="0"/>
              <a:buChar char="•"/>
            </a:pPr>
            <a:r>
              <a:rPr lang="en-US" sz="2000" b="1" dirty="0">
                <a:latin typeface="Speak Pro" panose="020B0504020101020102" pitchFamily="34" charset="0"/>
              </a:rPr>
              <a:t>Generalization</a:t>
            </a:r>
            <a:r>
              <a:rPr lang="en-US" sz="2000" dirty="0">
                <a:latin typeface="Speak Pro" panose="020B0504020101020102" pitchFamily="34" charset="0"/>
              </a:rPr>
              <a:t>: All models displayed strong generalization, with minimal differences between validation and test accuracies, showing reliable performance across unseen data.</a:t>
            </a:r>
          </a:p>
          <a:p>
            <a:endParaRPr lang="en-US" sz="2000" dirty="0">
              <a:latin typeface="Speak Pro" panose="020B0504020101020102" pitchFamily="34" charset="0"/>
            </a:endParaRPr>
          </a:p>
          <a:p>
            <a:pPr marL="342900" indent="-342900">
              <a:buFont typeface="Arial" panose="020B0604020202020204" pitchFamily="34" charset="0"/>
              <a:buChar char="•"/>
            </a:pPr>
            <a:r>
              <a:rPr lang="en-US" sz="2000" b="1" dirty="0">
                <a:latin typeface="Speak Pro" panose="020B0504020101020102" pitchFamily="34" charset="0"/>
              </a:rPr>
              <a:t>Recommendation</a:t>
            </a:r>
            <a:r>
              <a:rPr lang="en-US" sz="2000" dirty="0">
                <a:latin typeface="Speak Pro" panose="020B0504020101020102" pitchFamily="34" charset="0"/>
              </a:rPr>
              <a:t>: Given its superior accuracy and balance in runtime, the N-gram (1,3) Model is recommended for deployment, potentially further enhancing insights by examining top feature words.</a:t>
            </a:r>
            <a:endParaRPr lang="en-CA" sz="2000" dirty="0">
              <a:latin typeface="Speak Pro" panose="020B0504020101020102" pitchFamily="34" charset="0"/>
            </a:endParaRPr>
          </a:p>
        </p:txBody>
      </p:sp>
    </p:spTree>
    <p:extLst>
      <p:ext uri="{BB962C8B-B14F-4D97-AF65-F5344CB8AC3E}">
        <p14:creationId xmlns:p14="http://schemas.microsoft.com/office/powerpoint/2010/main" val="4234924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4DC292-F995-0D82-CFBA-D52CF9B9EE23}"/>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CEBEEE2-877F-5E61-C0CB-F91CB2959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BC9B02-19CF-21C0-4504-136DC857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A7D3098-3D97-7EDC-E057-F0FA22ED6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57D34AB-09EE-A487-B8F8-3C7496F99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370B967-54B3-FC8D-BAA3-C16FDAF6D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0B670-D6C4-E904-EB89-88250E91702E}"/>
              </a:ext>
            </a:extLst>
          </p:cNvPr>
          <p:cNvSpPr>
            <a:spLocks noGrp="1"/>
          </p:cNvSpPr>
          <p:nvPr>
            <p:ph type="title"/>
          </p:nvPr>
        </p:nvSpPr>
        <p:spPr>
          <a:xfrm>
            <a:off x="533400" y="278535"/>
            <a:ext cx="10502900" cy="1033669"/>
          </a:xfrm>
        </p:spPr>
        <p:txBody>
          <a:bodyPr>
            <a:normAutofit fontScale="90000"/>
          </a:bodyPr>
          <a:lstStyle/>
          <a:p>
            <a:r>
              <a:rPr lang="en-US" dirty="0">
                <a:solidFill>
                  <a:srgbClr val="FFFFFF"/>
                </a:solidFill>
                <a:latin typeface="Georgia Pro Cond Light" panose="02040306050405020303" pitchFamily="18" charset="0"/>
              </a:rPr>
              <a:t>Decision Tree Analysis with Dimensionality Reduction and Optimized Hyperparameters</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95975397-5C88-55EC-07E5-D8C4D8A2FDC3}"/>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6" name="TextBox 5">
            <a:extLst>
              <a:ext uri="{FF2B5EF4-FFF2-40B4-BE49-F238E27FC236}">
                <a16:creationId xmlns:a16="http://schemas.microsoft.com/office/drawing/2014/main" id="{62B00E8C-C595-D4CC-8E58-F0EE523F4117}"/>
              </a:ext>
            </a:extLst>
          </p:cNvPr>
          <p:cNvSpPr txBox="1"/>
          <p:nvPr/>
        </p:nvSpPr>
        <p:spPr>
          <a:xfrm>
            <a:off x="609601" y="1958348"/>
            <a:ext cx="10225548" cy="4093428"/>
          </a:xfrm>
          <a:prstGeom prst="rect">
            <a:avLst/>
          </a:prstGeom>
          <a:noFill/>
        </p:spPr>
        <p:txBody>
          <a:bodyPr wrap="square">
            <a:spAutoFit/>
          </a:bodyPr>
          <a:lstStyle/>
          <a:p>
            <a:pPr marL="342900" indent="-342900">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Decision trees are widely recognized for their interpretability and hierarchical structure, which helps to uncover significant patterns within the data. However, they are also prone to overfitting, which necessitates careful tuning of hyperparameters such as </a:t>
            </a:r>
            <a:r>
              <a:rPr lang="en-US" sz="2000" i="1" dirty="0">
                <a:latin typeface="Speak Pro" panose="020B0504020101020102" pitchFamily="34" charset="0"/>
              </a:rPr>
              <a:t>max_depth</a:t>
            </a:r>
            <a:r>
              <a:rPr lang="en-US" sz="2000" dirty="0">
                <a:latin typeface="Speak Pro" panose="020B0504020101020102" pitchFamily="34" charset="0"/>
              </a:rPr>
              <a:t>, </a:t>
            </a:r>
            <a:r>
              <a:rPr lang="en-US" sz="2000" i="1" dirty="0">
                <a:latin typeface="Speak Pro" panose="020B0504020101020102" pitchFamily="34" charset="0"/>
              </a:rPr>
              <a:t>min_samples_split</a:t>
            </a:r>
            <a:r>
              <a:rPr lang="en-US" sz="2000" dirty="0">
                <a:latin typeface="Speak Pro" panose="020B0504020101020102" pitchFamily="34" charset="0"/>
              </a:rPr>
              <a:t>, and </a:t>
            </a:r>
            <a:r>
              <a:rPr lang="en-US" sz="2000" i="1" dirty="0">
                <a:latin typeface="Speak Pro" panose="020B0504020101020102" pitchFamily="34" charset="0"/>
              </a:rPr>
              <a:t>min_samples_leaf</a:t>
            </a:r>
            <a:r>
              <a:rPr lang="en-US" sz="2000" dirty="0">
                <a:latin typeface="Speak Pro" panose="020B0504020101020102" pitchFamily="34" charset="0"/>
              </a:rPr>
              <a:t>. </a:t>
            </a:r>
          </a:p>
          <a:p>
            <a:pPr marL="342900" indent="-342900">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We applied a decision tree classifier to our dataset using the top-performing features identified during feature selection and dimensionality reduction through PCA. </a:t>
            </a:r>
          </a:p>
          <a:p>
            <a:pPr marL="342900" indent="-342900">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To balance performance optimization with computational efficiency, we utilized a randomized search to quickly identify promising hyperparameter combinations. This technique allowed us to focus computational resources on a subset of possible parameters.</a:t>
            </a:r>
          </a:p>
          <a:p>
            <a:pPr marL="342900" indent="-342900">
              <a:buFont typeface="Arial" panose="020B0604020202020204" pitchFamily="34" charset="0"/>
              <a:buChar char="•"/>
            </a:pPr>
            <a:endParaRPr lang="en-CA" sz="2000" dirty="0">
              <a:latin typeface="Speak Pro" panose="020B0504020101020102" pitchFamily="34" charset="0"/>
            </a:endParaRPr>
          </a:p>
        </p:txBody>
      </p:sp>
    </p:spTree>
    <p:extLst>
      <p:ext uri="{BB962C8B-B14F-4D97-AF65-F5344CB8AC3E}">
        <p14:creationId xmlns:p14="http://schemas.microsoft.com/office/powerpoint/2010/main" val="2380496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EEC179-6C92-7AF8-D154-CD327360BD94}"/>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F2986D9-CC5C-CF99-6B8F-5AD6A97DA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0E8C7A8-148D-42D9-1D9C-045E097C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A38C949-52EC-2430-33D7-737779851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C422187-12C3-5D74-C71E-51FE34E5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BFAC4A8-ECE7-EA60-9772-3DD37AF60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4C6E2-738E-7693-A887-A77F12F63FCF}"/>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Decision Tree Model Evaluation</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345B4187-E1BB-E1A3-7128-66B6AF6CB717}"/>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5" name="Picture 4" descr="A diagram of a network&#10;&#10;Description automatically generated">
            <a:extLst>
              <a:ext uri="{FF2B5EF4-FFF2-40B4-BE49-F238E27FC236}">
                <a16:creationId xmlns:a16="http://schemas.microsoft.com/office/drawing/2014/main" id="{7FD4DBF8-9813-3ABD-9448-F5BCC9867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16" y="1953702"/>
            <a:ext cx="8535076" cy="4810804"/>
          </a:xfrm>
          <a:prstGeom prst="rect">
            <a:avLst/>
          </a:prstGeom>
        </p:spPr>
      </p:pic>
    </p:spTree>
    <p:extLst>
      <p:ext uri="{BB962C8B-B14F-4D97-AF65-F5344CB8AC3E}">
        <p14:creationId xmlns:p14="http://schemas.microsoft.com/office/powerpoint/2010/main" val="2651251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C3D4C5-6D01-A3A0-B034-FCA66BBD07D4}"/>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8504AE6-6E2F-3A71-E486-73CDE6109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5D98AF7-3ED0-0DEF-482A-4B341E81B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30D75C5-A7E7-6BEB-029E-CA828BF9D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1A57928-562F-FF7E-4ACF-B8669DB6B3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45A5919-CA8F-F431-6C41-C53CC6050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12CD4F-8FA4-D003-2DFB-F821DC5ADBEC}"/>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Decision Tree Model Evaluation</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334B85D3-2CC4-2206-422B-A77B64C51E70}"/>
              </a:ext>
            </a:extLst>
          </p:cNvPr>
          <p:cNvSpPr>
            <a:spLocks noGrp="1"/>
          </p:cNvSpPr>
          <p:nvPr>
            <p:ph idx="1"/>
          </p:nvPr>
        </p:nvSpPr>
        <p:spPr>
          <a:xfrm>
            <a:off x="534671" y="1913195"/>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pPr marL="0" indent="0">
              <a:buNone/>
            </a:pPr>
            <a:endParaRPr lang="en-CA" sz="2000" dirty="0"/>
          </a:p>
        </p:txBody>
      </p:sp>
      <p:sp>
        <p:nvSpPr>
          <p:cNvPr id="4" name="TextBox 3">
            <a:extLst>
              <a:ext uri="{FF2B5EF4-FFF2-40B4-BE49-F238E27FC236}">
                <a16:creationId xmlns:a16="http://schemas.microsoft.com/office/drawing/2014/main" id="{654533CA-32CF-9412-B2FC-089D2453911D}"/>
              </a:ext>
            </a:extLst>
          </p:cNvPr>
          <p:cNvSpPr txBox="1"/>
          <p:nvPr/>
        </p:nvSpPr>
        <p:spPr>
          <a:xfrm>
            <a:off x="894080" y="2123440"/>
            <a:ext cx="10027920" cy="452431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Speak Pro" panose="020B0504020101020102" pitchFamily="34" charset="0"/>
              </a:rPr>
              <a:t>Runtime for the decision tree model was exceptionally fast at less than 7 seconds.</a:t>
            </a:r>
          </a:p>
          <a:p>
            <a:pPr marL="285750" indent="-285750">
              <a:buFont typeface="Arial" panose="020B0604020202020204" pitchFamily="34" charset="0"/>
              <a:buChar char="•"/>
            </a:pPr>
            <a:endParaRPr lang="en-US" sz="2800" dirty="0">
              <a:latin typeface="Speak Pro" panose="020B0504020101020102" pitchFamily="34" charset="0"/>
            </a:endParaRPr>
          </a:p>
          <a:p>
            <a:pPr marL="285750" indent="-285750">
              <a:buFont typeface="Arial" panose="020B0604020202020204" pitchFamily="34" charset="0"/>
              <a:buChar char="•"/>
            </a:pPr>
            <a:r>
              <a:rPr lang="en-US" sz="2800" dirty="0">
                <a:latin typeface="Speak Pro" panose="020B0504020101020102" pitchFamily="34" charset="0"/>
              </a:rPr>
              <a:t>Training and Test Accuracy scores were almost equal, signifying a lack of overfitting and the model’s ability to generalize effectively on completely seen data. </a:t>
            </a:r>
          </a:p>
          <a:p>
            <a:pPr marL="285750" indent="-285750">
              <a:buFont typeface="Arial" panose="020B0604020202020204" pitchFamily="34" charset="0"/>
              <a:buChar char="•"/>
            </a:pPr>
            <a:endParaRPr lang="en-US" sz="2800" dirty="0">
              <a:latin typeface="Speak Pro" panose="020B0504020101020102" pitchFamily="34" charset="0"/>
            </a:endParaRPr>
          </a:p>
          <a:p>
            <a:pPr marL="285750" indent="-285750">
              <a:buFont typeface="Arial" panose="020B0604020202020204" pitchFamily="34" charset="0"/>
              <a:buChar char="•"/>
            </a:pPr>
            <a:r>
              <a:rPr lang="en-US" sz="2800" dirty="0">
                <a:latin typeface="Speak Pro" panose="020B0504020101020102" pitchFamily="34" charset="0"/>
              </a:rPr>
              <a:t>However, the decision tree model under performed at 70% which is an 8% decrease from our N-gram (1,2) model.  </a:t>
            </a:r>
          </a:p>
          <a:p>
            <a:pPr marL="285750" indent="-285750">
              <a:buFont typeface="Arial" panose="020B0604020202020204" pitchFamily="34" charset="0"/>
              <a:buChar char="•"/>
            </a:pPr>
            <a:endParaRPr lang="en-US" dirty="0">
              <a:latin typeface="Speak Pro" panose="020B0504020101020102" pitchFamily="34" charset="0"/>
            </a:endParaRPr>
          </a:p>
          <a:p>
            <a:pPr marL="285750" indent="-285750">
              <a:buFont typeface="Arial" panose="020B0604020202020204" pitchFamily="34" charset="0"/>
              <a:buChar char="•"/>
            </a:pPr>
            <a:endParaRPr lang="en-CA" dirty="0">
              <a:latin typeface="Speak Pro" panose="020B0504020101020102" pitchFamily="34" charset="0"/>
            </a:endParaRPr>
          </a:p>
        </p:txBody>
      </p:sp>
    </p:spTree>
    <p:extLst>
      <p:ext uri="{BB962C8B-B14F-4D97-AF65-F5344CB8AC3E}">
        <p14:creationId xmlns:p14="http://schemas.microsoft.com/office/powerpoint/2010/main" val="4199737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917F69-5660-29CC-3DB7-3420F7C90B4E}"/>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95FE2D0-A320-6960-AF5A-39A276E9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DAEFAB2-B74D-C18D-0724-F4B445B1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2F32D4-4985-E21A-6EA2-F37ACC6A6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5F464C-508D-86F7-2308-E087317D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26BF2EB-DD95-C3FE-FB8A-629820BD1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8C745-B29F-56CA-AABE-11B8600B0DFE}"/>
              </a:ext>
            </a:extLst>
          </p:cNvPr>
          <p:cNvSpPr>
            <a:spLocks noGrp="1"/>
          </p:cNvSpPr>
          <p:nvPr>
            <p:ph type="title"/>
          </p:nvPr>
        </p:nvSpPr>
        <p:spPr>
          <a:xfrm>
            <a:off x="533400" y="278535"/>
            <a:ext cx="10502900" cy="1033669"/>
          </a:xfrm>
        </p:spPr>
        <p:txBody>
          <a:bodyPr>
            <a:normAutofit fontScale="90000"/>
          </a:bodyPr>
          <a:lstStyle/>
          <a:p>
            <a:r>
              <a:rPr lang="en-US" dirty="0">
                <a:solidFill>
                  <a:srgbClr val="FFFFFF"/>
                </a:solidFill>
                <a:latin typeface="Georgia Pro Cond Light" panose="02040306050405020303" pitchFamily="18" charset="0"/>
              </a:rPr>
              <a:t>Random Forest Analysis with Optimized Hyperparameters</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BF9F6A07-152A-CA13-0F9A-B4AC8E117D86}"/>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6" name="TextBox 5">
            <a:extLst>
              <a:ext uri="{FF2B5EF4-FFF2-40B4-BE49-F238E27FC236}">
                <a16:creationId xmlns:a16="http://schemas.microsoft.com/office/drawing/2014/main" id="{0ED3950D-D765-5207-E901-E141BEB6538A}"/>
              </a:ext>
            </a:extLst>
          </p:cNvPr>
          <p:cNvSpPr txBox="1"/>
          <p:nvPr/>
        </p:nvSpPr>
        <p:spPr>
          <a:xfrm>
            <a:off x="609601" y="1958348"/>
            <a:ext cx="10225548" cy="4093428"/>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Speak Pro" panose="020B0504020101020102" pitchFamily="34" charset="0"/>
              </a:rPr>
              <a:t>Random Forests is an ensemble learning method that combines multiple decision trees to enhance predictive accuracy and model stability. This approach uses the principle of averaging or "bagging" predictions from individual decision trees, each trained on a random subset of data and features, to produce a more robust final model. </a:t>
            </a:r>
          </a:p>
          <a:p>
            <a:pPr marL="342900" indent="-342900">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We implemented a Random Forest Classifier with optimized hyperparameters on a reduced dataset. To optimize training efficiency and model performance, we first performed a Randomized Search to identify the ideal hyperparameters for the Random Forest model. </a:t>
            </a:r>
          </a:p>
          <a:p>
            <a:pPr marL="342900" indent="-342900">
              <a:buFont typeface="Arial" panose="020B0604020202020204" pitchFamily="34" charset="0"/>
              <a:buChar char="•"/>
            </a:pPr>
            <a:endParaRPr lang="en-US" sz="2000" dirty="0">
              <a:latin typeface="Speak Pro" panose="020B0504020101020102" pitchFamily="34" charset="0"/>
            </a:endParaRPr>
          </a:p>
          <a:p>
            <a:pPr marL="342900" indent="-342900">
              <a:buFont typeface="Arial" panose="020B0604020202020204" pitchFamily="34" charset="0"/>
              <a:buChar char="•"/>
            </a:pPr>
            <a:r>
              <a:rPr lang="en-US" sz="2000" dirty="0">
                <a:latin typeface="Speak Pro" panose="020B0504020101020102" pitchFamily="34" charset="0"/>
              </a:rPr>
              <a:t>Although a full Grid Search could explore every possible parameter combination exhaustively, the Randomized Search offers a time-efficient alternative by evaluating a specified number of random configurations across a set range. This balance between thoroughness and efficiency made it well-suited to the needs of this experiment.</a:t>
            </a:r>
            <a:endParaRPr lang="en-CA" sz="2000" dirty="0">
              <a:latin typeface="Speak Pro" panose="020B0504020101020102" pitchFamily="34" charset="0"/>
            </a:endParaRPr>
          </a:p>
        </p:txBody>
      </p:sp>
    </p:spTree>
    <p:extLst>
      <p:ext uri="{BB962C8B-B14F-4D97-AF65-F5344CB8AC3E}">
        <p14:creationId xmlns:p14="http://schemas.microsoft.com/office/powerpoint/2010/main" val="99873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5E8B4C-3922-87A5-F512-BDE489F1B950}"/>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F6D3391-798B-E1ED-CFC8-B8B5D26A0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580157E-E432-2D34-3B54-45F21A4CB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508DC25-3D12-32D5-EEF5-DEF6ADB32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3763AAF-1E44-8CEB-2A7A-F51019BC5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AFD0817-01E9-E23D-6682-A16CA707E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B58E7-9B65-7CD0-7A75-AEDC87F5C5CD}"/>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Analysis n-grams(1,3) Logistic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2DB17B11-7C0E-357D-F328-1C730CFE745D}"/>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6" name="Picture 5" descr="A comparison of a graph&#10;&#10;Description automatically generated with medium confidence">
            <a:extLst>
              <a:ext uri="{FF2B5EF4-FFF2-40B4-BE49-F238E27FC236}">
                <a16:creationId xmlns:a16="http://schemas.microsoft.com/office/drawing/2014/main" id="{4E4ADA8C-1BE2-49CA-7A55-1B6A0BB6B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1875967"/>
            <a:ext cx="9021642" cy="4525233"/>
          </a:xfrm>
          <a:prstGeom prst="rect">
            <a:avLst/>
          </a:prstGeom>
        </p:spPr>
      </p:pic>
    </p:spTree>
    <p:extLst>
      <p:ext uri="{BB962C8B-B14F-4D97-AF65-F5344CB8AC3E}">
        <p14:creationId xmlns:p14="http://schemas.microsoft.com/office/powerpoint/2010/main" val="3705981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86BBF7-B55D-10B4-9CE3-8C1CAD6E0A66}"/>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4A2D5D5-3CD1-100E-9CFF-93238E0A4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E5D67B1-E150-745A-0098-DC5A0EF52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20B314-F0FF-BE0A-A752-42ED5C4E7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F66F504-4117-D587-75C5-A1D06FB87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B5BF04-2BD2-DBC6-9C6E-159FA647D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71D1A-7B3C-C4B8-51C1-EB5C7F877F91}"/>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Analysis n-grams(1,3) Logistic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6E476319-332B-EE88-16A7-17E55C7A751B}"/>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5" name="TextBox 4">
            <a:extLst>
              <a:ext uri="{FF2B5EF4-FFF2-40B4-BE49-F238E27FC236}">
                <a16:creationId xmlns:a16="http://schemas.microsoft.com/office/drawing/2014/main" id="{BC520695-8D90-D670-94AD-ABB1F4205D03}"/>
              </a:ext>
            </a:extLst>
          </p:cNvPr>
          <p:cNvSpPr txBox="1"/>
          <p:nvPr/>
        </p:nvSpPr>
        <p:spPr>
          <a:xfrm>
            <a:off x="973394" y="2136339"/>
            <a:ext cx="9783096" cy="3785652"/>
          </a:xfrm>
          <a:prstGeom prst="rect">
            <a:avLst/>
          </a:prstGeom>
          <a:noFill/>
        </p:spPr>
        <p:txBody>
          <a:bodyPr wrap="square">
            <a:spAutoFit/>
          </a:bodyPr>
          <a:lstStyle/>
          <a:p>
            <a:pPr marL="285750" indent="-285750">
              <a:buFont typeface="Arial" panose="020B0604020202020204" pitchFamily="34" charset="0"/>
              <a:buChar char="•"/>
            </a:pPr>
            <a:r>
              <a:rPr lang="en-US" sz="2400" b="1" dirty="0">
                <a:latin typeface="Speak Pro" panose="020B0504020101020102" pitchFamily="34" charset="0"/>
              </a:rPr>
              <a:t>Positive Sentiment Drivers</a:t>
            </a:r>
            <a:r>
              <a:rPr lang="en-US" sz="2400" dirty="0">
                <a:latin typeface="Speak Pro" panose="020B0504020101020102" pitchFamily="34" charset="0"/>
              </a:rPr>
              <a:t>: Key phrases like "excellent location," "free," and "comfortable" indicate high guest satisfaction related to location and room amenities.</a:t>
            </a:r>
          </a:p>
          <a:p>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Negative Sentiment Indicators</a:t>
            </a:r>
            <a:r>
              <a:rPr lang="en-US" sz="2400" dirty="0">
                <a:latin typeface="Speak Pro" panose="020B0504020101020102" pitchFamily="34" charset="0"/>
              </a:rPr>
              <a:t>: Words like "disappoint," "distance," and "price" signal common guest complaints about value and location.</a:t>
            </a:r>
          </a:p>
          <a:p>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Actionable Patterns</a:t>
            </a:r>
            <a:r>
              <a:rPr lang="en-US" sz="2400" dirty="0">
                <a:latin typeface="Speak Pro" panose="020B0504020101020102" pitchFamily="34" charset="0"/>
              </a:rPr>
              <a:t>: Captures sentiment-driven language patterns, which can inform targeted marketing around positive features and improvements on negative areas.</a:t>
            </a:r>
            <a:endParaRPr lang="en-CA" sz="2400" dirty="0">
              <a:latin typeface="Speak Pro" panose="020B0504020101020102" pitchFamily="34" charset="0"/>
            </a:endParaRPr>
          </a:p>
        </p:txBody>
      </p:sp>
    </p:spTree>
    <p:extLst>
      <p:ext uri="{BB962C8B-B14F-4D97-AF65-F5344CB8AC3E}">
        <p14:creationId xmlns:p14="http://schemas.microsoft.com/office/powerpoint/2010/main" val="1386383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BC7D5E-7EC8-6ED2-770D-DEF2C024D94C}"/>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CBF85DC-5780-983F-D6CB-964BC9A2D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972B853-9011-3E39-85D8-0ACA2E239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394981F-8FF5-0AFE-7A48-E81202905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B0F301C-E185-C2FC-DF04-649575F7D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D9F80C9-D676-EF76-D4CC-FEC1A1103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22E53-5812-B829-ACCD-55B094920D36}"/>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Analysis from Reduced Logistic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D478A44C-CE23-83D1-A8D4-B63E8B79D7E1}"/>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6" name="Picture 5" descr="A graph of a graph of a graph&#10;&#10;Description automatically generated with medium confidence">
            <a:extLst>
              <a:ext uri="{FF2B5EF4-FFF2-40B4-BE49-F238E27FC236}">
                <a16:creationId xmlns:a16="http://schemas.microsoft.com/office/drawing/2014/main" id="{0F5B1211-5C1E-B869-F042-B9A9AC090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783" y="1885279"/>
            <a:ext cx="9250865" cy="4632929"/>
          </a:xfrm>
          <a:prstGeom prst="rect">
            <a:avLst/>
          </a:prstGeom>
        </p:spPr>
      </p:pic>
    </p:spTree>
    <p:extLst>
      <p:ext uri="{BB962C8B-B14F-4D97-AF65-F5344CB8AC3E}">
        <p14:creationId xmlns:p14="http://schemas.microsoft.com/office/powerpoint/2010/main" val="515694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394279-D34A-1386-3DF2-FAA9B16DD371}"/>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4648389-5115-9615-54FD-88BFF2807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7B29A80-298F-233D-DCFC-D98FF65CB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DE85A55-67D7-6366-BD3B-3625D1E15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4EB3409-01D2-A417-0AEC-7FA6A8055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4235EB6-3448-22A0-5C4E-14E36E4F2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F536B9-C7D6-3C32-71A7-83C67342247F}"/>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Analysis from Reduced Logistic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888DAA30-0363-CC3C-6C62-F3A93B535E14}"/>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4" name="TextBox 3">
            <a:extLst>
              <a:ext uri="{FF2B5EF4-FFF2-40B4-BE49-F238E27FC236}">
                <a16:creationId xmlns:a16="http://schemas.microsoft.com/office/drawing/2014/main" id="{DD5BB082-2666-FB32-43B5-9B316F8E298B}"/>
              </a:ext>
            </a:extLst>
          </p:cNvPr>
          <p:cNvSpPr txBox="1"/>
          <p:nvPr/>
        </p:nvSpPr>
        <p:spPr>
          <a:xfrm>
            <a:off x="1066800" y="2316480"/>
            <a:ext cx="9448800" cy="3785652"/>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Speak Pro" panose="020B0504020101020102" pitchFamily="34" charset="0"/>
              </a:rPr>
              <a:t>Focus on Value and Service</a:t>
            </a:r>
            <a:r>
              <a:rPr lang="en-US" sz="2400" dirty="0">
                <a:latin typeface="Speak Pro" panose="020B0504020101020102" pitchFamily="34" charset="0"/>
              </a:rPr>
              <a:t>: Frequent terms like </a:t>
            </a:r>
            <a:r>
              <a:rPr lang="en-US" sz="2400" i="1" dirty="0">
                <a:latin typeface="Speak Pro" panose="020B0504020101020102" pitchFamily="34" charset="0"/>
              </a:rPr>
              <a:t>price,</a:t>
            </a:r>
            <a:r>
              <a:rPr lang="en-US" sz="2400" dirty="0">
                <a:latin typeface="Speak Pro" panose="020B0504020101020102" pitchFamily="34" charset="0"/>
              </a:rPr>
              <a:t> </a:t>
            </a:r>
            <a:r>
              <a:rPr lang="en-US" sz="2400" i="1" dirty="0">
                <a:latin typeface="Speak Pro" panose="020B0504020101020102" pitchFamily="34" charset="0"/>
              </a:rPr>
              <a:t>service</a:t>
            </a:r>
            <a:r>
              <a:rPr lang="en-US" sz="2400" dirty="0">
                <a:latin typeface="Speak Pro" panose="020B0504020101020102" pitchFamily="34" charset="0"/>
              </a:rPr>
              <a:t>, and </a:t>
            </a:r>
            <a:r>
              <a:rPr lang="en-US" sz="2400" i="1" dirty="0">
                <a:latin typeface="Speak Pro" panose="020B0504020101020102" pitchFamily="34" charset="0"/>
              </a:rPr>
              <a:t>staff</a:t>
            </a:r>
            <a:r>
              <a:rPr lang="en-US" sz="2400" dirty="0">
                <a:latin typeface="Speak Pro" panose="020B0504020101020102" pitchFamily="34" charset="0"/>
              </a:rPr>
              <a:t> indicate that guest sentiment is heavily influenced by perceived value and staff interactions.</a:t>
            </a:r>
          </a:p>
          <a:p>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Room Comfort Features</a:t>
            </a:r>
            <a:r>
              <a:rPr lang="en-US" sz="2400" dirty="0">
                <a:latin typeface="Speak Pro" panose="020B0504020101020102" pitchFamily="34" charset="0"/>
              </a:rPr>
              <a:t>: Words such as </a:t>
            </a:r>
            <a:r>
              <a:rPr lang="en-US" sz="2400" i="1" dirty="0">
                <a:latin typeface="Speak Pro" panose="020B0504020101020102" pitchFamily="34" charset="0"/>
              </a:rPr>
              <a:t>modern</a:t>
            </a:r>
            <a:r>
              <a:rPr lang="en-US" sz="2400" dirty="0">
                <a:latin typeface="Speak Pro" panose="020B0504020101020102" pitchFamily="34" charset="0"/>
              </a:rPr>
              <a:t> and </a:t>
            </a:r>
            <a:r>
              <a:rPr lang="en-US" sz="2400" i="1" dirty="0">
                <a:latin typeface="Speak Pro" panose="020B0504020101020102" pitchFamily="34" charset="0"/>
              </a:rPr>
              <a:t>reception</a:t>
            </a:r>
            <a:r>
              <a:rPr lang="en-US" sz="2400" dirty="0">
                <a:latin typeface="Speak Pro" panose="020B0504020101020102" pitchFamily="34" charset="0"/>
              </a:rPr>
              <a:t> reinforce the importance of comfort and smooth check-in/check-out experiences.</a:t>
            </a:r>
          </a:p>
          <a:p>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Strategic Marketing Potential</a:t>
            </a:r>
            <a:r>
              <a:rPr lang="en-US" sz="2400" dirty="0">
                <a:latin typeface="Speak Pro" panose="020B0504020101020102" pitchFamily="34" charset="0"/>
              </a:rPr>
              <a:t>: Highlights areas where promotional efforts on service quality and room features could enhance perceived value.</a:t>
            </a:r>
            <a:endParaRPr lang="en-CA" sz="2400" dirty="0">
              <a:latin typeface="Speak Pro" panose="020B0504020101020102" pitchFamily="34" charset="0"/>
            </a:endParaRPr>
          </a:p>
        </p:txBody>
      </p:sp>
    </p:spTree>
    <p:extLst>
      <p:ext uri="{BB962C8B-B14F-4D97-AF65-F5344CB8AC3E}">
        <p14:creationId xmlns:p14="http://schemas.microsoft.com/office/powerpoint/2010/main" val="346490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6D810B-A6EE-BB72-E19B-6907E2685CA8}"/>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F21F0F4-0B9F-3BDE-6B3C-A964B9BC2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9C10322-5939-F173-0DBD-D25AB055C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A7F6038-FBC8-DF61-DDAC-F0CF7ACBE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B851FC4-2B3D-F00F-1D11-7D7ADE643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DFBE61-5619-7F7E-7933-176DE166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2917F-FAAF-72F1-BC7E-46ABC8CF3D21}"/>
              </a:ext>
            </a:extLst>
          </p:cNvPr>
          <p:cNvSpPr>
            <a:spLocks noGrp="1"/>
          </p:cNvSpPr>
          <p:nvPr>
            <p:ph type="title"/>
          </p:nvPr>
        </p:nvSpPr>
        <p:spPr>
          <a:xfrm>
            <a:off x="1029597" y="384626"/>
            <a:ext cx="9895951" cy="1033669"/>
          </a:xfrm>
        </p:spPr>
        <p:txBody>
          <a:bodyPr>
            <a:normAutofit/>
          </a:bodyPr>
          <a:lstStyle/>
          <a:p>
            <a:r>
              <a:rPr lang="en-US" spc="-50" dirty="0">
                <a:solidFill>
                  <a:srgbClr val="FFFFFF"/>
                </a:solidFill>
                <a:latin typeface="Georgia Pro Cond Light" panose="020F0302020204030204"/>
              </a:rPr>
              <a:t>C</a:t>
            </a:r>
            <a:r>
              <a:rPr lang="en-CA" spc="-50" dirty="0" err="1">
                <a:solidFill>
                  <a:srgbClr val="FFFFFF"/>
                </a:solidFill>
                <a:latin typeface="Georgia Pro Cond Light" panose="020F0302020204030204"/>
              </a:rPr>
              <a:t>hallenges</a:t>
            </a:r>
            <a:r>
              <a:rPr lang="en-CA" spc="-50" dirty="0">
                <a:solidFill>
                  <a:srgbClr val="FFFFFF"/>
                </a:solidFill>
                <a:latin typeface="Georgia Pro Cond Light" panose="020F0302020204030204"/>
              </a:rPr>
              <a:t> and Constraints </a:t>
            </a:r>
            <a:endParaRPr lang="en-CA" dirty="0">
              <a:solidFill>
                <a:srgbClr val="FFFFFF"/>
              </a:solidFill>
            </a:endParaRPr>
          </a:p>
        </p:txBody>
      </p:sp>
      <p:sp>
        <p:nvSpPr>
          <p:cNvPr id="3" name="Content Placeholder 2">
            <a:extLst>
              <a:ext uri="{FF2B5EF4-FFF2-40B4-BE49-F238E27FC236}">
                <a16:creationId xmlns:a16="http://schemas.microsoft.com/office/drawing/2014/main" id="{08C2F12B-424A-B136-8551-DCBF6B63EC90}"/>
              </a:ext>
            </a:extLst>
          </p:cNvPr>
          <p:cNvSpPr>
            <a:spLocks noGrp="1"/>
          </p:cNvSpPr>
          <p:nvPr>
            <p:ph idx="1"/>
          </p:nvPr>
        </p:nvSpPr>
        <p:spPr>
          <a:xfrm>
            <a:off x="792439" y="1521915"/>
            <a:ext cx="10940211" cy="5144356"/>
          </a:xfrm>
        </p:spPr>
        <p:txBody>
          <a:bodyPr anchor="ctr">
            <a:normAutofit fontScale="55000" lnSpcReduction="20000"/>
          </a:bodyPr>
          <a:lstStyle/>
          <a:p>
            <a:pPr marL="0" indent="0">
              <a:buNone/>
            </a:pPr>
            <a:endParaRPr lang="en-US" sz="3900" b="1" i="0" dirty="0">
              <a:effectLst/>
              <a:highlight>
                <a:srgbClr val="FFFFFF"/>
              </a:highlight>
              <a:latin typeface="Speak Pro" panose="020B0504020101020102" pitchFamily="34" charset="0"/>
            </a:endParaRPr>
          </a:p>
          <a:p>
            <a:pPr marL="0" indent="0">
              <a:buNone/>
            </a:pPr>
            <a:endParaRPr lang="en-US" sz="4400" b="0" i="0" dirty="0">
              <a:effectLst/>
              <a:highlight>
                <a:srgbClr val="FFFFFF"/>
              </a:highlight>
              <a:latin typeface="Speak Pro" panose="020B0504020101020102" pitchFamily="34" charset="0"/>
            </a:endParaRPr>
          </a:p>
          <a:p>
            <a:r>
              <a:rPr lang="en-US" sz="4400" b="1" dirty="0">
                <a:latin typeface="Speak Pro" panose="020B0504020101020102" pitchFamily="34" charset="0"/>
              </a:rPr>
              <a:t>Sentiment Analysis</a:t>
            </a:r>
            <a:r>
              <a:rPr lang="en-US" sz="4400" dirty="0">
                <a:latin typeface="Speak Pro" panose="020B0504020101020102" pitchFamily="34" charset="0"/>
              </a:rPr>
              <a:t>: Accurately capture positive and negative sentiment patterns from diverse and unstructured review content.</a:t>
            </a:r>
          </a:p>
          <a:p>
            <a:pPr marL="0" indent="0">
              <a:buNone/>
            </a:pPr>
            <a:endParaRPr lang="en-US" sz="4400" dirty="0">
              <a:latin typeface="Speak Pro" panose="020B0504020101020102" pitchFamily="34" charset="0"/>
            </a:endParaRPr>
          </a:p>
          <a:p>
            <a:r>
              <a:rPr lang="en-US" sz="4400" b="1" dirty="0">
                <a:latin typeface="Speak Pro" panose="020B0504020101020102" pitchFamily="34" charset="0"/>
              </a:rPr>
              <a:t>Computational Efficiency</a:t>
            </a:r>
            <a:r>
              <a:rPr lang="en-US" sz="4400" dirty="0">
                <a:latin typeface="Speak Pro" panose="020B0504020101020102" pitchFamily="34" charset="0"/>
              </a:rPr>
              <a:t>: Process large datasets with limited computational resources, requiring optimized algorithms and model tuning.</a:t>
            </a:r>
          </a:p>
          <a:p>
            <a:pPr marL="0" indent="0">
              <a:buNone/>
            </a:pPr>
            <a:endParaRPr lang="en-US" sz="4400" dirty="0">
              <a:latin typeface="Speak Pro" panose="020B0504020101020102" pitchFamily="34" charset="0"/>
            </a:endParaRPr>
          </a:p>
          <a:p>
            <a:r>
              <a:rPr lang="en-US" sz="4400" b="1" dirty="0">
                <a:latin typeface="Speak Pro" panose="020B0504020101020102" pitchFamily="34" charset="0"/>
              </a:rPr>
              <a:t>Scalability</a:t>
            </a:r>
            <a:r>
              <a:rPr lang="en-US" sz="4400" dirty="0">
                <a:latin typeface="Speak Pro" panose="020B0504020101020102" pitchFamily="34" charset="0"/>
              </a:rPr>
              <a:t>: While we optimized for efficiency, the current model is not fully scalable for handling exponentially larger datasets. Scaling this solution would ideally involve deploying it in a cloud-based or distributed processing environment.</a:t>
            </a:r>
          </a:p>
          <a:p>
            <a:pPr marL="0" indent="0">
              <a:buNone/>
            </a:pPr>
            <a:endParaRPr lang="en-US" sz="4400" dirty="0">
              <a:latin typeface="Speak Pro" panose="020B0504020101020102" pitchFamily="34" charset="0"/>
            </a:endParaRPr>
          </a:p>
          <a:p>
            <a:r>
              <a:rPr lang="en-US" sz="4400" b="1" dirty="0">
                <a:latin typeface="Speak Pro" panose="020B0504020101020102" pitchFamily="34" charset="0"/>
              </a:rPr>
              <a:t>Interpretability</a:t>
            </a:r>
            <a:r>
              <a:rPr lang="en-US" sz="4400" dirty="0">
                <a:latin typeface="Speak Pro" panose="020B0504020101020102" pitchFamily="34" charset="0"/>
              </a:rPr>
              <a:t>: Ensure model outputs are easily understood and actionable for non-technical hotel managers aiming to enhance customer satisfaction.</a:t>
            </a:r>
          </a:p>
          <a:p>
            <a:pPr marL="0" indent="0">
              <a:buNone/>
            </a:pPr>
            <a:endParaRPr lang="en-US" sz="3100" b="1" dirty="0">
              <a:latin typeface="Speak Pro" panose="020B0504020101020102" pitchFamily="34" charset="0"/>
            </a:endParaRPr>
          </a:p>
          <a:p>
            <a:pPr marL="0" indent="0">
              <a:buNone/>
            </a:pPr>
            <a:endParaRPr lang="en-US" sz="3100" dirty="0">
              <a:latin typeface="Speak Pro" panose="020B0504020101020102" pitchFamily="34" charset="0"/>
            </a:endParaRPr>
          </a:p>
          <a:p>
            <a:endParaRPr lang="en-CA" sz="1400" dirty="0"/>
          </a:p>
        </p:txBody>
      </p:sp>
    </p:spTree>
    <p:extLst>
      <p:ext uri="{BB962C8B-B14F-4D97-AF65-F5344CB8AC3E}">
        <p14:creationId xmlns:p14="http://schemas.microsoft.com/office/powerpoint/2010/main" val="4112387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8AD5C5-2AAF-4907-76CA-D27709EE5EE4}"/>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DC29A96-798A-760F-8B3A-2BAAE45A1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74B77B9-BA43-21AD-E05A-2CEC2453A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1D5EE16-A3AC-3A52-FB99-CBE91F894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5F086C3-A5F6-175D-641E-6EAB1E082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0E77883-6D5B-C067-506E-F8B0784E9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68582-2F0A-5F84-FD84-4F75F26048C2}"/>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Analysis from Gradient Boosting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45C719A7-0464-575D-36D7-B87055A59A03}"/>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6" name="Picture 5" descr="A graph with blue and white bars&#10;&#10;Description automatically generated">
            <a:extLst>
              <a:ext uri="{FF2B5EF4-FFF2-40B4-BE49-F238E27FC236}">
                <a16:creationId xmlns:a16="http://schemas.microsoft.com/office/drawing/2014/main" id="{38D9712E-E245-D3CA-0178-DCE3A31B3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1842386"/>
            <a:ext cx="7579811" cy="5015614"/>
          </a:xfrm>
          <a:prstGeom prst="rect">
            <a:avLst/>
          </a:prstGeom>
        </p:spPr>
      </p:pic>
    </p:spTree>
    <p:extLst>
      <p:ext uri="{BB962C8B-B14F-4D97-AF65-F5344CB8AC3E}">
        <p14:creationId xmlns:p14="http://schemas.microsoft.com/office/powerpoint/2010/main" val="983644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29C3E9-494B-EFB3-9122-98077D0ECC64}"/>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4E3E429-F2B8-06C7-7AEE-9AA8BF7FE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8CC2FF4-D9BD-1F2F-40A3-C57EB145D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A5ABF50-65C2-0383-677B-CF7CBD12C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255179-16AB-FFF2-433D-7711A2963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8C116D5-568E-E152-AB30-F7D44D760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0C78E-6172-0EBF-5D49-C78C404A82FB}"/>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Analysis from Gradient Boosting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16C6B9C0-21AA-842B-FB43-ADFEDDA00A5D}"/>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4" name="TextBox 3">
            <a:extLst>
              <a:ext uri="{FF2B5EF4-FFF2-40B4-BE49-F238E27FC236}">
                <a16:creationId xmlns:a16="http://schemas.microsoft.com/office/drawing/2014/main" id="{6F139060-1EDF-5B85-0784-FB54B93AF1DF}"/>
              </a:ext>
            </a:extLst>
          </p:cNvPr>
          <p:cNvSpPr txBox="1"/>
          <p:nvPr/>
        </p:nvSpPr>
        <p:spPr>
          <a:xfrm>
            <a:off x="731520" y="2052320"/>
            <a:ext cx="10850879"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Speak Pro" panose="020B0504020101020102" pitchFamily="34" charset="0"/>
              </a:rPr>
              <a:t>High-Impact Numerical Features</a:t>
            </a:r>
            <a:r>
              <a:rPr lang="en-US" sz="2400" dirty="0">
                <a:latin typeface="Speak Pro" panose="020B0504020101020102" pitchFamily="34" charset="0"/>
              </a:rPr>
              <a:t>: Total positive/negative word counts, and average score are top contributors, indicating that review details are strong sentiment predictors.</a:t>
            </a:r>
          </a:p>
          <a:p>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Important TF-IDF Terms</a:t>
            </a:r>
            <a:r>
              <a:rPr lang="en-US" sz="2400" dirty="0">
                <a:latin typeface="Speak Pro" panose="020B0504020101020102" pitchFamily="34" charset="0"/>
              </a:rPr>
              <a:t>: Words like </a:t>
            </a:r>
            <a:r>
              <a:rPr lang="en-US" sz="2400" i="1" dirty="0">
                <a:latin typeface="Speak Pro" panose="020B0504020101020102" pitchFamily="34" charset="0"/>
              </a:rPr>
              <a:t>pos_disappoint</a:t>
            </a:r>
            <a:r>
              <a:rPr lang="en-US" sz="2400" dirty="0">
                <a:latin typeface="Speak Pro" panose="020B0504020101020102" pitchFamily="34" charset="0"/>
              </a:rPr>
              <a:t> and </a:t>
            </a:r>
            <a:r>
              <a:rPr lang="en-US" sz="2400" i="1" dirty="0">
                <a:latin typeface="Speak Pro" panose="020B0504020101020102" pitchFamily="34" charset="0"/>
              </a:rPr>
              <a:t>neg_distance</a:t>
            </a:r>
            <a:r>
              <a:rPr lang="en-US" sz="2400" dirty="0">
                <a:latin typeface="Speak Pro" panose="020B0504020101020102" pitchFamily="34" charset="0"/>
              </a:rPr>
              <a:t> reflect guest priorities related to location and experience.</a:t>
            </a:r>
          </a:p>
          <a:p>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Predictive Strength in Details</a:t>
            </a:r>
            <a:r>
              <a:rPr lang="en-US" sz="2400" dirty="0">
                <a:latin typeface="Speak Pro" panose="020B0504020101020102" pitchFamily="34" charset="0"/>
              </a:rPr>
              <a:t>: Shows that detailed reviews are highly predictive, suggesting a focus on addressing specific feedback.</a:t>
            </a:r>
            <a:endParaRPr lang="en-CA" sz="2400" dirty="0">
              <a:latin typeface="Speak Pro" panose="020B0504020101020102" pitchFamily="34" charset="0"/>
            </a:endParaRPr>
          </a:p>
        </p:txBody>
      </p:sp>
    </p:spTree>
    <p:extLst>
      <p:ext uri="{BB962C8B-B14F-4D97-AF65-F5344CB8AC3E}">
        <p14:creationId xmlns:p14="http://schemas.microsoft.com/office/powerpoint/2010/main" val="3463902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3AA102-AC96-1085-6ADB-1151A4DA956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22EA0F0-3F5F-3B40-9A93-890B5341E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4F8F2DB-39BF-7650-4377-368432372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38B8BE8-084C-7499-9CB8-4FAC7D138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E44597B-BCD1-A52D-6729-42DD3A451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466AD1A-A7DE-1074-AA0A-F4C3C1E6A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2F776-A2A0-ABBE-3591-F62E9654F0DB}"/>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Analysis from Decision Tree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2C853323-A632-6E39-A25C-DF02E95121BF}"/>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5" name="Picture 4" descr="A graph of a bar graph&#10;&#10;Description automatically generated">
            <a:extLst>
              <a:ext uri="{FF2B5EF4-FFF2-40B4-BE49-F238E27FC236}">
                <a16:creationId xmlns:a16="http://schemas.microsoft.com/office/drawing/2014/main" id="{C23F531C-679F-B1BE-6B37-8689928AE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350" y="1738387"/>
            <a:ext cx="9303387" cy="4591380"/>
          </a:xfrm>
          <a:prstGeom prst="rect">
            <a:avLst/>
          </a:prstGeom>
        </p:spPr>
      </p:pic>
    </p:spTree>
    <p:extLst>
      <p:ext uri="{BB962C8B-B14F-4D97-AF65-F5344CB8AC3E}">
        <p14:creationId xmlns:p14="http://schemas.microsoft.com/office/powerpoint/2010/main" val="1653698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D32DB0-5D2F-B061-84AB-DCC793C212B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BF18191-2B60-A11F-5118-0842318F3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AFA7F39-C825-BD4A-C169-A029341A5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71C081B-23FD-37BF-7A41-644A3923B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25C7809-85FC-5151-FB98-C72A4E944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9CADD1-F267-11BC-5AF0-7ED9F03C5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85AF9-6A0E-9491-C384-6FA574F79341}"/>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Analysis from Decision Tree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1B9C185E-819F-F8E6-97B8-B78CECE168C1}"/>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pic>
        <p:nvPicPr>
          <p:cNvPr id="6" name="Picture 5" descr="A graph with a bar chart&#10;&#10;Description automatically generated">
            <a:extLst>
              <a:ext uri="{FF2B5EF4-FFF2-40B4-BE49-F238E27FC236}">
                <a16:creationId xmlns:a16="http://schemas.microsoft.com/office/drawing/2014/main" id="{0D79DE0B-B17C-7B14-3DCD-F76760F44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350" y="1737843"/>
            <a:ext cx="9818996" cy="4979745"/>
          </a:xfrm>
          <a:prstGeom prst="rect">
            <a:avLst/>
          </a:prstGeom>
        </p:spPr>
      </p:pic>
    </p:spTree>
    <p:extLst>
      <p:ext uri="{BB962C8B-B14F-4D97-AF65-F5344CB8AC3E}">
        <p14:creationId xmlns:p14="http://schemas.microsoft.com/office/powerpoint/2010/main" val="2334595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0E3D93-0BDD-D875-2561-7BE3E3DA81DB}"/>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2CB79B0-045A-A02D-A5ED-6040B315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B44B77-04B5-8A1B-C031-E32DFDBA4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EF4322B-1D5C-6770-C0B0-712A08729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F93069-EDB9-1593-D422-2DE8AA814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2BB084A-E641-966A-1AB9-7039BE710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54727-1AD5-2F62-6D8B-9FB6E27E0AA1}"/>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Feature Analysis from Decision Tree Model</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1297D010-71A7-E71E-4811-B2BC13691789}"/>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4" name="TextBox 3">
            <a:extLst>
              <a:ext uri="{FF2B5EF4-FFF2-40B4-BE49-F238E27FC236}">
                <a16:creationId xmlns:a16="http://schemas.microsoft.com/office/drawing/2014/main" id="{2C47EA11-25B4-9887-2E6A-C875D0BE227A}"/>
              </a:ext>
            </a:extLst>
          </p:cNvPr>
          <p:cNvSpPr txBox="1"/>
          <p:nvPr/>
        </p:nvSpPr>
        <p:spPr>
          <a:xfrm>
            <a:off x="819150" y="2032000"/>
            <a:ext cx="10113010" cy="341632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Speak Pro" panose="020B0504020101020102" pitchFamily="34" charset="0"/>
              </a:rPr>
              <a:t>Non-Textual Influencers</a:t>
            </a:r>
            <a:r>
              <a:rPr lang="en-US" sz="2400" dirty="0">
                <a:latin typeface="Speak Pro" panose="020B0504020101020102" pitchFamily="34" charset="0"/>
              </a:rPr>
              <a:t>: Highlights key non-linguistic features like review count and average score, indicating overall engagement and satisfaction trends.</a:t>
            </a:r>
          </a:p>
          <a:p>
            <a:endParaRPr lang="en-US" sz="2400" dirty="0">
              <a:latin typeface="Speak Pro" panose="020B0504020101020102" pitchFamily="34" charset="0"/>
            </a:endParaRPr>
          </a:p>
          <a:p>
            <a:pPr marL="342900" indent="-342900">
              <a:buFont typeface="Arial" panose="020B0604020202020204" pitchFamily="34" charset="0"/>
              <a:buChar char="•"/>
            </a:pPr>
            <a:r>
              <a:rPr lang="en-US" sz="2400" b="1" dirty="0">
                <a:latin typeface="Speak Pro" panose="020B0504020101020102" pitchFamily="34" charset="0"/>
              </a:rPr>
              <a:t>Room and Stay Duration</a:t>
            </a:r>
            <a:r>
              <a:rPr lang="en-US" sz="2400" dirty="0">
                <a:latin typeface="Speak Pro" panose="020B0504020101020102" pitchFamily="34" charset="0"/>
              </a:rPr>
              <a:t>: Nights stayed, and room comfort are critical, pointing to a focus on guest experience over longer stays.</a:t>
            </a:r>
          </a:p>
          <a:p>
            <a:endParaRPr lang="en-US" sz="2400" dirty="0">
              <a:latin typeface="Speak Pro" panose="020B0504020101020102" pitchFamily="34" charset="0"/>
            </a:endParaRPr>
          </a:p>
          <a:p>
            <a:pPr marL="342900" indent="-342900">
              <a:buFont typeface="Arial" panose="020B0604020202020204" pitchFamily="34" charset="0"/>
              <a:buChar char="•"/>
            </a:pPr>
            <a:r>
              <a:rPr lang="en-US" sz="2400" b="1" dirty="0">
                <a:latin typeface="Speak Pro" panose="020B0504020101020102" pitchFamily="34" charset="0"/>
              </a:rPr>
              <a:t>Service and Value Perception</a:t>
            </a:r>
            <a:r>
              <a:rPr lang="en-US" sz="2400" dirty="0">
                <a:latin typeface="Speak Pro" panose="020B0504020101020102" pitchFamily="34" charset="0"/>
              </a:rPr>
              <a:t>: Indicates that service quality and value remain strong predictors of sentiment, essential for consistent guest satisfaction.</a:t>
            </a:r>
            <a:endParaRPr lang="en-CA" sz="2400" dirty="0">
              <a:latin typeface="Speak Pro" panose="020B0504020101020102" pitchFamily="34" charset="0"/>
            </a:endParaRPr>
          </a:p>
        </p:txBody>
      </p:sp>
    </p:spTree>
    <p:extLst>
      <p:ext uri="{BB962C8B-B14F-4D97-AF65-F5344CB8AC3E}">
        <p14:creationId xmlns:p14="http://schemas.microsoft.com/office/powerpoint/2010/main" val="400183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159830-8152-42BB-578C-5B1AA47D7FB8}"/>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8E11450-2E3D-7634-FEFF-B72006587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CA3631C-F845-A1EF-C59D-AEC5A0C90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0BB4C45-4A9B-DFA8-F569-5A1A5C8C3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CCBFD1-875C-7CF0-353C-A61A8E3AA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AFD5FAA-2529-DF60-EED2-B7D827842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94F14-542A-7F50-5A9B-3301229BAA48}"/>
              </a:ext>
            </a:extLst>
          </p:cNvPr>
          <p:cNvSpPr>
            <a:spLocks noGrp="1"/>
          </p:cNvSpPr>
          <p:nvPr>
            <p:ph type="title"/>
          </p:nvPr>
        </p:nvSpPr>
        <p:spPr>
          <a:xfrm>
            <a:off x="533400" y="278535"/>
            <a:ext cx="10502900" cy="1033669"/>
          </a:xfrm>
        </p:spPr>
        <p:txBody>
          <a:bodyPr>
            <a:normAutofit fontScale="90000"/>
          </a:bodyPr>
          <a:lstStyle/>
          <a:p>
            <a:r>
              <a:rPr lang="en-US" dirty="0">
                <a:solidFill>
                  <a:srgbClr val="FFFFFF"/>
                </a:solidFill>
                <a:latin typeface="Georgia Pro Cond Light" panose="02040306050405020303" pitchFamily="18" charset="0"/>
              </a:rPr>
              <a:t>Actionable Insights for Improving Customer Experience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0F44FE83-438C-2E21-8759-A5DBEEC1947A}"/>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4" name="TextBox 3">
            <a:extLst>
              <a:ext uri="{FF2B5EF4-FFF2-40B4-BE49-F238E27FC236}">
                <a16:creationId xmlns:a16="http://schemas.microsoft.com/office/drawing/2014/main" id="{B8BEAC52-9CF0-F8D7-E641-BA32CE959ED7}"/>
              </a:ext>
            </a:extLst>
          </p:cNvPr>
          <p:cNvSpPr txBox="1"/>
          <p:nvPr/>
        </p:nvSpPr>
        <p:spPr>
          <a:xfrm>
            <a:off x="819150" y="1869276"/>
            <a:ext cx="10905490"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Speak Pro" panose="020B0504020101020102" pitchFamily="34" charset="0"/>
              </a:rPr>
              <a:t>Promote Positive Sentiment Drivers</a:t>
            </a:r>
            <a:r>
              <a:rPr lang="en-US" sz="2400" dirty="0">
                <a:latin typeface="Speak Pro" panose="020B0504020101020102" pitchFamily="34" charset="0"/>
              </a:rPr>
              <a:t>: Emphasize qualities such as excellent location, room comfort, and service friendliness in marketing and promotional materials. </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Address Key Negative Feedback Areas</a:t>
            </a:r>
            <a:r>
              <a:rPr lang="en-US" sz="2400" dirty="0">
                <a:latin typeface="Speak Pro" panose="020B0504020101020102" pitchFamily="34" charset="0"/>
              </a:rPr>
              <a:t>: Focus on improving value perception by clarifying amenities, managing expectations on location, and providing clear pricing.</a:t>
            </a:r>
          </a:p>
          <a:p>
            <a:r>
              <a:rPr lang="en-US" sz="2400" dirty="0">
                <a:latin typeface="Speak Pro" panose="020B0504020101020102" pitchFamily="34" charset="0"/>
              </a:rPr>
              <a:t> </a:t>
            </a:r>
          </a:p>
          <a:p>
            <a:pPr marL="285750" indent="-285750">
              <a:buFont typeface="Arial" panose="020B0604020202020204" pitchFamily="34" charset="0"/>
              <a:buChar char="•"/>
            </a:pPr>
            <a:r>
              <a:rPr lang="en-US" sz="2400" b="1" dirty="0">
                <a:latin typeface="Speak Pro" panose="020B0504020101020102" pitchFamily="34" charset="0"/>
              </a:rPr>
              <a:t>Enhance Guest Service Consistency</a:t>
            </a:r>
            <a:r>
              <a:rPr lang="en-US" sz="2400" dirty="0">
                <a:latin typeface="Speak Pro" panose="020B0504020101020102" pitchFamily="34" charset="0"/>
              </a:rPr>
              <a:t>: Invest in training for staff to ensure a consistent, high-quality service experience, especially in guest-facing roles. </a:t>
            </a:r>
          </a:p>
          <a:p>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Prioritize Comfort and Room Quality</a:t>
            </a:r>
            <a:r>
              <a:rPr lang="en-US" sz="2400" dirty="0">
                <a:latin typeface="Speak Pro" panose="020B0504020101020102" pitchFamily="34" charset="0"/>
              </a:rPr>
              <a:t>: Enhance bedding, room cleanliness, and modern amenities to improve the comfort experience, particularly for longer stays.</a:t>
            </a:r>
            <a:endParaRPr lang="en-CA" sz="2400" dirty="0">
              <a:latin typeface="Speak Pro" panose="020B0504020101020102" pitchFamily="34" charset="0"/>
            </a:endParaRPr>
          </a:p>
        </p:txBody>
      </p:sp>
    </p:spTree>
    <p:extLst>
      <p:ext uri="{BB962C8B-B14F-4D97-AF65-F5344CB8AC3E}">
        <p14:creationId xmlns:p14="http://schemas.microsoft.com/office/powerpoint/2010/main" val="3411427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29E0AC-EA02-53B2-ECB5-13B8F74D0C16}"/>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097F348-A723-ACCB-5AAF-7437711BF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8FE0B53-492D-F151-25BB-DAD920541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99CF7D9-3713-BCEC-9D66-CBEE74677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B4B5F76-8FED-FDF2-006B-31462970C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A07F020-3F2F-D8AE-E170-C3F5A52A1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19BEC-C0BC-BC61-D9F4-B0095CF0108F}"/>
              </a:ext>
            </a:extLst>
          </p:cNvPr>
          <p:cNvSpPr>
            <a:spLocks noGrp="1"/>
          </p:cNvSpPr>
          <p:nvPr>
            <p:ph type="title"/>
          </p:nvPr>
        </p:nvSpPr>
        <p:spPr>
          <a:xfrm>
            <a:off x="533400" y="278535"/>
            <a:ext cx="10502900" cy="1033669"/>
          </a:xfrm>
        </p:spPr>
        <p:txBody>
          <a:bodyPr>
            <a:normAutofit fontScale="90000"/>
          </a:bodyPr>
          <a:lstStyle/>
          <a:p>
            <a:r>
              <a:rPr lang="en-US" dirty="0">
                <a:solidFill>
                  <a:srgbClr val="FFFFFF"/>
                </a:solidFill>
                <a:latin typeface="Georgia Pro Cond Light" panose="02040306050405020303" pitchFamily="18" charset="0"/>
              </a:rPr>
              <a:t>Actionable Insights for Improving Customer Experience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0129F90C-A00B-5DF2-89E4-D473E5895263}"/>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4" name="TextBox 3">
            <a:extLst>
              <a:ext uri="{FF2B5EF4-FFF2-40B4-BE49-F238E27FC236}">
                <a16:creationId xmlns:a16="http://schemas.microsoft.com/office/drawing/2014/main" id="{8F047DCF-0C5D-ED16-E9EC-80ED750FE17E}"/>
              </a:ext>
            </a:extLst>
          </p:cNvPr>
          <p:cNvSpPr txBox="1"/>
          <p:nvPr/>
        </p:nvSpPr>
        <p:spPr>
          <a:xfrm>
            <a:off x="819150" y="2123440"/>
            <a:ext cx="9554210"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Speak Pro" panose="020B0504020101020102" pitchFamily="34" charset="0"/>
              </a:rPr>
              <a:t>Collect and Leverage Detailed Feedback</a:t>
            </a:r>
            <a:r>
              <a:rPr lang="en-US" sz="2400" dirty="0">
                <a:latin typeface="Speak Pro" panose="020B0504020101020102" pitchFamily="34" charset="0"/>
              </a:rPr>
              <a:t>: Encourage guests to provide detailed reviews to capture comprehensive feedback for ongoing improvements</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dirty="0">
                <a:latin typeface="Speak Pro" panose="020B0504020101020102" pitchFamily="34" charset="0"/>
              </a:rPr>
              <a:t>.</a:t>
            </a:r>
            <a:r>
              <a:rPr lang="en-US" sz="2400" b="1" dirty="0">
                <a:latin typeface="Speak Pro" panose="020B0504020101020102" pitchFamily="34" charset="0"/>
              </a:rPr>
              <a:t>Regularly Monitor Sentiment Trends</a:t>
            </a:r>
            <a:r>
              <a:rPr lang="en-US" sz="2400" dirty="0">
                <a:latin typeface="Speak Pro" panose="020B0504020101020102" pitchFamily="34" charset="0"/>
              </a:rPr>
              <a:t>: Establish quarterly reviews of sentiment-driven terms and feedback to stay responsive to changing guest priorities.</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Tailor Amenities for Different Demographics</a:t>
            </a:r>
            <a:r>
              <a:rPr lang="en-US" sz="2400" dirty="0">
                <a:latin typeface="Speak Pro" panose="020B0504020101020102" pitchFamily="34" charset="0"/>
              </a:rPr>
              <a:t>: Use demographic insights to align offerings with specific guest needs, improving personalization and satisfaction.</a:t>
            </a:r>
            <a:endParaRPr lang="en-CA" sz="2400" dirty="0">
              <a:latin typeface="Speak Pro" panose="020B0504020101020102" pitchFamily="34" charset="0"/>
            </a:endParaRPr>
          </a:p>
        </p:txBody>
      </p:sp>
    </p:spTree>
    <p:extLst>
      <p:ext uri="{BB962C8B-B14F-4D97-AF65-F5344CB8AC3E}">
        <p14:creationId xmlns:p14="http://schemas.microsoft.com/office/powerpoint/2010/main" val="2721316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CC411-8E39-947F-B3FD-69C53734433E}"/>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FE224B9-0F44-0E39-D5B9-662BFCD50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AAED7D8-E2F2-4677-E8D9-2FD51E6E1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52985C-56A2-6132-FB25-B55C01F59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4ED54CD-42AC-633A-4D66-69D276700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D62EEE2-7DE8-B28B-1D20-A4986DD05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3A018-2888-B0EE-AC92-330B96222226}"/>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Future Work and Improvements  </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D969C294-EAA4-8525-42DE-6BB75F044894}"/>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4" name="TextBox 3">
            <a:extLst>
              <a:ext uri="{FF2B5EF4-FFF2-40B4-BE49-F238E27FC236}">
                <a16:creationId xmlns:a16="http://schemas.microsoft.com/office/drawing/2014/main" id="{FEB63B5B-C083-62FF-1101-11753B1E408E}"/>
              </a:ext>
            </a:extLst>
          </p:cNvPr>
          <p:cNvSpPr txBox="1"/>
          <p:nvPr/>
        </p:nvSpPr>
        <p:spPr>
          <a:xfrm>
            <a:off x="819150" y="2123440"/>
            <a:ext cx="9554210" cy="4154984"/>
          </a:xfrm>
          <a:prstGeom prst="rect">
            <a:avLst/>
          </a:prstGeom>
          <a:noFill/>
        </p:spPr>
        <p:txBody>
          <a:bodyPr wrap="square" rtlCol="0">
            <a:spAutoFit/>
          </a:bodyPr>
          <a:lstStyle/>
          <a:p>
            <a:pPr marL="285750" indent="-285750">
              <a:buFont typeface="Arial" panose="020B0604020202020204" pitchFamily="34" charset="0"/>
              <a:buChar char="•"/>
            </a:pPr>
            <a:r>
              <a:rPr lang="en-CA" sz="2400" b="1" dirty="0">
                <a:latin typeface="Speak Pro" panose="020B0504020101020102" pitchFamily="34" charset="0"/>
              </a:rPr>
              <a:t>Scaling to Large Datasets</a:t>
            </a:r>
            <a:r>
              <a:rPr lang="en-CA" sz="2400" dirty="0">
                <a:latin typeface="Speak Pro" panose="020B0504020101020102" pitchFamily="34" charset="0"/>
              </a:rPr>
              <a:t>: Implement more efficient data processing techniques and explore parallel computing options to handle larger datasets seamlessly, improving model performance and training times.</a:t>
            </a:r>
          </a:p>
          <a:p>
            <a:pPr marL="285750" indent="-285750">
              <a:buFont typeface="Arial" panose="020B0604020202020204" pitchFamily="34" charset="0"/>
              <a:buChar char="•"/>
            </a:pPr>
            <a:endParaRPr lang="en-CA" sz="2400" dirty="0">
              <a:latin typeface="Speak Pro" panose="020B0504020101020102" pitchFamily="34" charset="0"/>
            </a:endParaRPr>
          </a:p>
          <a:p>
            <a:pPr marL="285750" indent="-285750">
              <a:buFont typeface="Arial" panose="020B0604020202020204" pitchFamily="34" charset="0"/>
              <a:buChar char="•"/>
            </a:pPr>
            <a:r>
              <a:rPr lang="en-CA" sz="2400" b="1" dirty="0">
                <a:latin typeface="Speak Pro" panose="020B0504020101020102" pitchFamily="34" charset="0"/>
              </a:rPr>
              <a:t>Enhanced Model Calibration</a:t>
            </a:r>
            <a:r>
              <a:rPr lang="en-CA" sz="2400" dirty="0">
                <a:latin typeface="Speak Pro" panose="020B0504020101020102" pitchFamily="34" charset="0"/>
              </a:rPr>
              <a:t>: Experiment with advanced calibration techniques, such as isotonic regression or Platt scaling, to improve probability estimates and refine prediction accuracy.</a:t>
            </a:r>
          </a:p>
          <a:p>
            <a:pPr marL="285750" indent="-285750">
              <a:buFont typeface="Arial" panose="020B0604020202020204" pitchFamily="34" charset="0"/>
              <a:buChar char="•"/>
            </a:pPr>
            <a:endParaRPr lang="en-CA" sz="2400" dirty="0">
              <a:latin typeface="Speak Pro" panose="020B0504020101020102" pitchFamily="34" charset="0"/>
            </a:endParaRPr>
          </a:p>
          <a:p>
            <a:pPr marL="285750" indent="-285750">
              <a:buFont typeface="Arial" panose="020B0604020202020204" pitchFamily="34" charset="0"/>
              <a:buChar char="•"/>
            </a:pPr>
            <a:r>
              <a:rPr lang="en-CA" sz="2400" b="1" dirty="0">
                <a:latin typeface="Speak Pro" panose="020B0504020101020102" pitchFamily="34" charset="0"/>
              </a:rPr>
              <a:t>Broader Sentiment Analysis</a:t>
            </a:r>
            <a:r>
              <a:rPr lang="en-CA" sz="2400" dirty="0">
                <a:latin typeface="Speak Pro" panose="020B0504020101020102" pitchFamily="34" charset="0"/>
              </a:rPr>
              <a:t>: Incorporate advanced NLP techniques like sentiment scoring models (e.g., BERT, </a:t>
            </a:r>
            <a:r>
              <a:rPr lang="en-CA" sz="2400" dirty="0" err="1">
                <a:latin typeface="Speak Pro" panose="020B0504020101020102" pitchFamily="34" charset="0"/>
              </a:rPr>
              <a:t>RoBERTa</a:t>
            </a:r>
            <a:r>
              <a:rPr lang="en-CA" sz="2400" dirty="0">
                <a:latin typeface="Speak Pro" panose="020B0504020101020102" pitchFamily="34" charset="0"/>
              </a:rPr>
              <a:t>) to capture subtler sentiment nuances and explore deeper contextual analysis in reviews.</a:t>
            </a:r>
          </a:p>
        </p:txBody>
      </p:sp>
    </p:spTree>
    <p:extLst>
      <p:ext uri="{BB962C8B-B14F-4D97-AF65-F5344CB8AC3E}">
        <p14:creationId xmlns:p14="http://schemas.microsoft.com/office/powerpoint/2010/main" val="2588851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7A64A9-A875-9E3C-0E1C-E0759906205F}"/>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58B1C53-AAC5-6F19-E287-2981E39AC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DA2685D-1E8F-77C5-50C6-A8C55D803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3E1F5-6D32-F854-11B8-DB081C765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CE8BB81-FC8A-7B70-E6B7-65E6AEB58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3070548-2612-BDD1-5B7D-45749642C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0C4CD-FFC5-CDA4-718E-3551CE99E044}"/>
              </a:ext>
            </a:extLst>
          </p:cNvPr>
          <p:cNvSpPr>
            <a:spLocks noGrp="1"/>
          </p:cNvSpPr>
          <p:nvPr>
            <p:ph type="title"/>
          </p:nvPr>
        </p:nvSpPr>
        <p:spPr>
          <a:xfrm>
            <a:off x="533400" y="278535"/>
            <a:ext cx="10502900" cy="1033669"/>
          </a:xfrm>
        </p:spPr>
        <p:txBody>
          <a:bodyPr>
            <a:normAutofit/>
          </a:bodyPr>
          <a:lstStyle/>
          <a:p>
            <a:r>
              <a:rPr lang="en-US" dirty="0">
                <a:solidFill>
                  <a:srgbClr val="FFFFFF"/>
                </a:solidFill>
                <a:latin typeface="Georgia Pro Cond Light" panose="02040306050405020303" pitchFamily="18" charset="0"/>
              </a:rPr>
              <a:t>Future Work and Improvements  </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19B3002F-91E4-6312-16A2-1367854683A4}"/>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4" name="TextBox 3">
            <a:extLst>
              <a:ext uri="{FF2B5EF4-FFF2-40B4-BE49-F238E27FC236}">
                <a16:creationId xmlns:a16="http://schemas.microsoft.com/office/drawing/2014/main" id="{2695D7EE-1E88-102B-7CEF-D9E713681073}"/>
              </a:ext>
            </a:extLst>
          </p:cNvPr>
          <p:cNvSpPr txBox="1"/>
          <p:nvPr/>
        </p:nvSpPr>
        <p:spPr>
          <a:xfrm>
            <a:off x="819150" y="2123440"/>
            <a:ext cx="9554210" cy="4524315"/>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Speak Pro" panose="020B0504020101020102" pitchFamily="34" charset="0"/>
              </a:rPr>
              <a:t>Explore Additional Text-Based Features</a:t>
            </a:r>
            <a:r>
              <a:rPr lang="en-US" sz="2400" dirty="0">
                <a:latin typeface="Speak Pro" panose="020B0504020101020102" pitchFamily="34" charset="0"/>
              </a:rPr>
              <a:t>: Identify sentiment indicators beyond n-grams, such as specific customer preferences or emotional tone, to gain a richer understanding of guest satisfaction drivers.</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Automated Feature Selection and Tuning</a:t>
            </a:r>
            <a:r>
              <a:rPr lang="en-US" sz="2400" dirty="0">
                <a:latin typeface="Speak Pro" panose="020B0504020101020102" pitchFamily="34" charset="0"/>
              </a:rPr>
              <a:t>: Implement automated feature selection and hyperparameter tuning methods, like </a:t>
            </a:r>
            <a:r>
              <a:rPr lang="en-US" sz="2400" dirty="0" err="1">
                <a:latin typeface="Speak Pro" panose="020B0504020101020102" pitchFamily="34" charset="0"/>
              </a:rPr>
              <a:t>AutoML</a:t>
            </a:r>
            <a:r>
              <a:rPr lang="en-US" sz="2400" dirty="0">
                <a:latin typeface="Speak Pro" panose="020B0504020101020102" pitchFamily="34" charset="0"/>
              </a:rPr>
              <a:t> or Bayesian optimization, to streamline model optimization.</a:t>
            </a:r>
          </a:p>
          <a:p>
            <a:pPr marL="285750" indent="-285750">
              <a:buFont typeface="Arial" panose="020B0604020202020204" pitchFamily="34" charset="0"/>
              <a:buChar char="•"/>
            </a:pPr>
            <a:endParaRPr lang="en-US" sz="2400" dirty="0">
              <a:latin typeface="Speak Pro" panose="020B0504020101020102" pitchFamily="34" charset="0"/>
            </a:endParaRPr>
          </a:p>
          <a:p>
            <a:pPr marL="285750" indent="-285750">
              <a:buFont typeface="Arial" panose="020B0604020202020204" pitchFamily="34" charset="0"/>
              <a:buChar char="•"/>
            </a:pPr>
            <a:r>
              <a:rPr lang="en-US" sz="2400" b="1" dirty="0">
                <a:latin typeface="Speak Pro" panose="020B0504020101020102" pitchFamily="34" charset="0"/>
              </a:rPr>
              <a:t>Real-Time Feedback Loop</a:t>
            </a:r>
            <a:r>
              <a:rPr lang="en-US" sz="2400" dirty="0">
                <a:latin typeface="Speak Pro" panose="020B0504020101020102" pitchFamily="34" charset="0"/>
              </a:rPr>
              <a:t>: Design a real-time review analysis dashboard to allow Hospitality Insights Group to monitor and respond to guest sentiment continuously, supporting rapid improvements and proactive service adjustments.</a:t>
            </a:r>
            <a:endParaRPr lang="en-CA" sz="2400" dirty="0">
              <a:latin typeface="Speak Pro" panose="020B0504020101020102" pitchFamily="34" charset="0"/>
            </a:endParaRPr>
          </a:p>
        </p:txBody>
      </p:sp>
    </p:spTree>
    <p:extLst>
      <p:ext uri="{BB962C8B-B14F-4D97-AF65-F5344CB8AC3E}">
        <p14:creationId xmlns:p14="http://schemas.microsoft.com/office/powerpoint/2010/main" val="1495892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6B2449-FF07-47FC-AA19-DB68D98F3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9AEFF67E-D3F3-FD14-1EF5-730D86531C1B}"/>
              </a:ext>
            </a:extLst>
          </p:cNvPr>
          <p:cNvSpPr>
            <a:spLocks noGrp="1"/>
          </p:cNvSpPr>
          <p:nvPr>
            <p:ph type="title"/>
          </p:nvPr>
        </p:nvSpPr>
        <p:spPr>
          <a:xfrm>
            <a:off x="1843007" y="2430980"/>
            <a:ext cx="5347266" cy="3422284"/>
          </a:xfrm>
        </p:spPr>
        <p:txBody>
          <a:bodyPr vert="horz" lIns="91440" tIns="45720" rIns="91440" bIns="45720" rtlCol="0" anchor="b">
            <a:noAutofit/>
          </a:bodyPr>
          <a:lstStyle/>
          <a:p>
            <a:r>
              <a:rPr lang="en-US" sz="7200" kern="1200" dirty="0">
                <a:solidFill>
                  <a:srgbClr val="FFFFFF"/>
                </a:solidFill>
                <a:latin typeface="Georgia Pro Cond Light" panose="02040306050405020303" pitchFamily="18" charset="0"/>
              </a:rPr>
              <a:t>Thank you for giving me the opportunity to present to you!</a:t>
            </a:r>
          </a:p>
        </p:txBody>
      </p:sp>
      <p:grpSp>
        <p:nvGrpSpPr>
          <p:cNvPr id="22" name="Group 21">
            <a:extLst>
              <a:ext uri="{FF2B5EF4-FFF2-40B4-BE49-F238E27FC236}">
                <a16:creationId xmlns:a16="http://schemas.microsoft.com/office/drawing/2014/main" id="{C6052961-5ADC-4465-9B95-E6D4A490D5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3696" y="1606411"/>
            <a:ext cx="465456" cy="581432"/>
            <a:chOff x="653696" y="1606411"/>
            <a:chExt cx="465456" cy="581432"/>
          </a:xfrm>
          <a:solidFill>
            <a:srgbClr val="FFFFFF"/>
          </a:solidFill>
        </p:grpSpPr>
        <p:sp>
          <p:nvSpPr>
            <p:cNvPr id="1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6" name="Picture 5" descr="A group of flowers with a blue background&#10;&#10;Description automatically generated">
            <a:extLst>
              <a:ext uri="{FF2B5EF4-FFF2-40B4-BE49-F238E27FC236}">
                <a16:creationId xmlns:a16="http://schemas.microsoft.com/office/drawing/2014/main" id="{C5021A7A-A3E1-8F12-D234-7F8BF821F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017" y="540000"/>
            <a:ext cx="3842370" cy="5778000"/>
          </a:xfrm>
          <a:prstGeom prst="rect">
            <a:avLst/>
          </a:prstGeom>
          <a:effectLst>
            <a:softEdge rad="63500"/>
          </a:effectLst>
        </p:spPr>
      </p:pic>
    </p:spTree>
    <p:extLst>
      <p:ext uri="{BB962C8B-B14F-4D97-AF65-F5344CB8AC3E}">
        <p14:creationId xmlns:p14="http://schemas.microsoft.com/office/powerpoint/2010/main" val="169412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F40DF-4CD1-43B7-736B-901643557DA1}"/>
              </a:ext>
            </a:extLst>
          </p:cNvPr>
          <p:cNvSpPr>
            <a:spLocks noGrp="1"/>
          </p:cNvSpPr>
          <p:nvPr>
            <p:ph type="title"/>
          </p:nvPr>
        </p:nvSpPr>
        <p:spPr>
          <a:xfrm>
            <a:off x="845575" y="295349"/>
            <a:ext cx="9895951" cy="1033669"/>
          </a:xfrm>
        </p:spPr>
        <p:txBody>
          <a:bodyPr>
            <a:normAutofit/>
          </a:bodyPr>
          <a:lstStyle/>
          <a:p>
            <a:r>
              <a:rPr kumimoji="0" lang="en-CA" b="0" i="0" u="none" strike="noStrike" kern="1200" cap="none" spc="-50" normalizeH="0" baseline="0" noProof="0" dirty="0">
                <a:ln>
                  <a:noFill/>
                </a:ln>
                <a:solidFill>
                  <a:srgbClr val="FFFFFF"/>
                </a:solidFill>
                <a:effectLst/>
                <a:uLnTx/>
                <a:uFillTx/>
                <a:latin typeface="Georgia Pro Cond Light" panose="020F0302020204030204"/>
                <a:ea typeface="+mj-ea"/>
                <a:cs typeface="+mj-cs"/>
              </a:rPr>
              <a:t>Approach</a:t>
            </a:r>
            <a:endParaRPr lang="en-CA" dirty="0">
              <a:solidFill>
                <a:srgbClr val="FFFFFF"/>
              </a:solidFill>
            </a:endParaRPr>
          </a:p>
        </p:txBody>
      </p:sp>
      <p:sp>
        <p:nvSpPr>
          <p:cNvPr id="5" name="TextBox 4">
            <a:extLst>
              <a:ext uri="{FF2B5EF4-FFF2-40B4-BE49-F238E27FC236}">
                <a16:creationId xmlns:a16="http://schemas.microsoft.com/office/drawing/2014/main" id="{90795755-8F66-52F3-E634-F918F72F3CBD}"/>
              </a:ext>
            </a:extLst>
          </p:cNvPr>
          <p:cNvSpPr txBox="1"/>
          <p:nvPr/>
        </p:nvSpPr>
        <p:spPr>
          <a:xfrm>
            <a:off x="845574" y="1892781"/>
            <a:ext cx="10178025" cy="4585871"/>
          </a:xfrm>
          <a:prstGeom prst="rect">
            <a:avLst/>
          </a:prstGeom>
          <a:noFill/>
        </p:spPr>
        <p:txBody>
          <a:bodyPr wrap="square">
            <a:spAutoFit/>
          </a:bodyPr>
          <a:lstStyle/>
          <a:p>
            <a:r>
              <a:rPr lang="en-US" sz="2000" b="1" dirty="0">
                <a:latin typeface="Speak Pro" panose="020B0504020101020102" pitchFamily="34" charset="0"/>
              </a:rPr>
              <a:t>Exploratory Data Analysis (EDA):</a:t>
            </a:r>
          </a:p>
          <a:p>
            <a:pPr marL="285750" indent="-285750">
              <a:buFont typeface="Arial" panose="020B0604020202020204" pitchFamily="34" charset="0"/>
              <a:buChar char="•"/>
            </a:pPr>
            <a:endParaRPr lang="en-US" dirty="0">
              <a:latin typeface="Speak Pro" panose="020B0504020101020102" pitchFamily="34" charset="0"/>
            </a:endParaRPr>
          </a:p>
          <a:p>
            <a:pPr marL="285750" indent="-285750">
              <a:buFont typeface="Arial" panose="020B0604020202020204" pitchFamily="34" charset="0"/>
              <a:buChar char="•"/>
            </a:pPr>
            <a:r>
              <a:rPr lang="en-US" dirty="0">
                <a:latin typeface="Speak Pro" panose="020B0504020101020102" pitchFamily="34" charset="0"/>
              </a:rPr>
              <a:t>Exploratory Data Analysis (EDA):Conducted a thorough EDA to identify patterns and trends in the data, gaining initial insights into factors influencing customer sentiment.</a:t>
            </a:r>
          </a:p>
          <a:p>
            <a:pPr marL="285750" indent="-285750">
              <a:buFont typeface="Arial" panose="020B0604020202020204" pitchFamily="34" charset="0"/>
              <a:buChar char="•"/>
            </a:pPr>
            <a:endParaRPr lang="en-US" dirty="0">
              <a:latin typeface="Speak Pro" panose="020B0504020101020102" pitchFamily="34" charset="0"/>
            </a:endParaRPr>
          </a:p>
          <a:p>
            <a:pPr marL="285750" indent="-285750">
              <a:buFont typeface="Arial" panose="020B0604020202020204" pitchFamily="34" charset="0"/>
              <a:buChar char="•"/>
            </a:pPr>
            <a:r>
              <a:rPr lang="en-US" dirty="0">
                <a:latin typeface="Speak Pro" panose="020B0504020101020102" pitchFamily="34" charset="0"/>
              </a:rPr>
              <a:t>Analyzed distributions, correlations, and key features to understand how specific attributes relate to positive or negative reviews.</a:t>
            </a:r>
          </a:p>
          <a:p>
            <a:pPr marL="285750" indent="-285750">
              <a:buFont typeface="Arial" panose="020B0604020202020204" pitchFamily="34" charset="0"/>
              <a:buChar char="•"/>
            </a:pPr>
            <a:endParaRPr lang="en-US" dirty="0">
              <a:latin typeface="Speak Pro" panose="020B0504020101020102" pitchFamily="34" charset="0"/>
            </a:endParaRPr>
          </a:p>
          <a:p>
            <a:r>
              <a:rPr lang="en-US" sz="2000" b="1" dirty="0">
                <a:latin typeface="Speak Pro" panose="020B0504020101020102" pitchFamily="34" charset="0"/>
              </a:rPr>
              <a:t>Model Building:</a:t>
            </a:r>
          </a:p>
          <a:p>
            <a:endParaRPr lang="en-US" dirty="0">
              <a:latin typeface="Speak Pro" panose="020B0504020101020102" pitchFamily="34" charset="0"/>
            </a:endParaRPr>
          </a:p>
          <a:p>
            <a:r>
              <a:rPr lang="en-US" dirty="0">
                <a:latin typeface="Speak Pro" panose="020B0504020101020102" pitchFamily="34" charset="0"/>
              </a:rPr>
              <a:t>Developed and evaluated a variety of models for sentiment prediction:</a:t>
            </a:r>
          </a:p>
          <a:p>
            <a:endParaRPr lang="en-US" dirty="0">
              <a:latin typeface="Speak Pro" panose="020B0504020101020102" pitchFamily="34" charset="0"/>
            </a:endParaRPr>
          </a:p>
          <a:p>
            <a:pPr marL="285750" indent="-285750">
              <a:buFont typeface="Arial" panose="020B0604020202020204" pitchFamily="34" charset="0"/>
              <a:buChar char="•"/>
            </a:pPr>
            <a:r>
              <a:rPr lang="en-US" b="1" dirty="0">
                <a:latin typeface="Speak Pro" panose="020B0504020101020102" pitchFamily="34" charset="0"/>
              </a:rPr>
              <a:t>Logistic Regression </a:t>
            </a:r>
            <a:r>
              <a:rPr lang="en-US" dirty="0">
                <a:latin typeface="Speak Pro" panose="020B0504020101020102" pitchFamily="34" charset="0"/>
              </a:rPr>
              <a:t>to establish a baseline for binary classification.</a:t>
            </a:r>
          </a:p>
          <a:p>
            <a:pPr marL="285750" indent="-285750">
              <a:buFont typeface="Arial" panose="020B0604020202020204" pitchFamily="34" charset="0"/>
              <a:buChar char="•"/>
            </a:pPr>
            <a:r>
              <a:rPr lang="en-US" b="1" dirty="0">
                <a:latin typeface="Speak Pro" panose="020B0504020101020102" pitchFamily="34" charset="0"/>
              </a:rPr>
              <a:t>Decision Tree </a:t>
            </a:r>
            <a:r>
              <a:rPr lang="en-US" dirty="0">
                <a:latin typeface="Speak Pro" panose="020B0504020101020102" pitchFamily="34" charset="0"/>
              </a:rPr>
              <a:t>to capture nonlinear relationships and feature interactions.</a:t>
            </a:r>
          </a:p>
          <a:p>
            <a:pPr marL="285750" indent="-285750">
              <a:buFont typeface="Arial" panose="020B0604020202020204" pitchFamily="34" charset="0"/>
              <a:buChar char="•"/>
            </a:pPr>
            <a:r>
              <a:rPr lang="en-US" b="1" dirty="0">
                <a:latin typeface="Speak Pro" panose="020B0504020101020102" pitchFamily="34" charset="0"/>
              </a:rPr>
              <a:t>Random Forest </a:t>
            </a:r>
            <a:r>
              <a:rPr lang="en-US" dirty="0">
                <a:latin typeface="Speak Pro" panose="020B0504020101020102" pitchFamily="34" charset="0"/>
              </a:rPr>
              <a:t>for improved accuracy through ensemble learning.</a:t>
            </a:r>
          </a:p>
          <a:p>
            <a:pPr marL="285750" indent="-285750">
              <a:buFont typeface="Arial" panose="020B0604020202020204" pitchFamily="34" charset="0"/>
              <a:buChar char="•"/>
            </a:pPr>
            <a:r>
              <a:rPr lang="en-US" b="1" dirty="0">
                <a:latin typeface="Speak Pro" panose="020B0504020101020102" pitchFamily="34" charset="0"/>
              </a:rPr>
              <a:t>Gradient Boosting </a:t>
            </a:r>
            <a:r>
              <a:rPr lang="en-US" dirty="0">
                <a:latin typeface="Speak Pro" panose="020B0504020101020102" pitchFamily="34" charset="0"/>
              </a:rPr>
              <a:t>to maximize predictive performance through sequential learning.</a:t>
            </a:r>
            <a:endParaRPr lang="en-CA" dirty="0">
              <a:latin typeface="Speak Pro" panose="020B0504020101020102" pitchFamily="34" charset="0"/>
            </a:endParaRPr>
          </a:p>
        </p:txBody>
      </p:sp>
    </p:spTree>
    <p:extLst>
      <p:ext uri="{BB962C8B-B14F-4D97-AF65-F5344CB8AC3E}">
        <p14:creationId xmlns:p14="http://schemas.microsoft.com/office/powerpoint/2010/main" val="165659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88B25C-7ACE-897F-A710-37CD46F9AF4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623108-9D1D-A2FB-AE5F-826CC5939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F35B129-8E14-263F-7DF9-5707356CB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E19458-07DB-F906-BCAB-E84925365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720736D-0CEA-860F-1CD1-4CF224AAE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0EEB43B-85D3-6EA1-C331-B1205BE8F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1B65A-DD15-D94D-BA2D-0DBDB864DE4D}"/>
              </a:ext>
            </a:extLst>
          </p:cNvPr>
          <p:cNvSpPr>
            <a:spLocks noGrp="1"/>
          </p:cNvSpPr>
          <p:nvPr>
            <p:ph type="title"/>
          </p:nvPr>
        </p:nvSpPr>
        <p:spPr>
          <a:xfrm>
            <a:off x="845575" y="295349"/>
            <a:ext cx="9895951" cy="1033669"/>
          </a:xfrm>
        </p:spPr>
        <p:txBody>
          <a:bodyPr>
            <a:normAutofit/>
          </a:bodyPr>
          <a:lstStyle/>
          <a:p>
            <a:r>
              <a:rPr kumimoji="0" lang="en-CA" b="0" i="0" u="none" strike="noStrike" kern="1200" cap="none" spc="-50" normalizeH="0" baseline="0" noProof="0" dirty="0">
                <a:ln>
                  <a:noFill/>
                </a:ln>
                <a:solidFill>
                  <a:srgbClr val="FFFFFF"/>
                </a:solidFill>
                <a:effectLst/>
                <a:uLnTx/>
                <a:uFillTx/>
                <a:latin typeface="Georgia Pro Cond Light" panose="020F0302020204030204"/>
                <a:ea typeface="+mj-ea"/>
                <a:cs typeface="+mj-cs"/>
              </a:rPr>
              <a:t>Approach</a:t>
            </a:r>
            <a:endParaRPr lang="en-CA" dirty="0">
              <a:solidFill>
                <a:srgbClr val="FFFFFF"/>
              </a:solidFill>
            </a:endParaRPr>
          </a:p>
        </p:txBody>
      </p:sp>
      <p:sp>
        <p:nvSpPr>
          <p:cNvPr id="5" name="TextBox 4">
            <a:extLst>
              <a:ext uri="{FF2B5EF4-FFF2-40B4-BE49-F238E27FC236}">
                <a16:creationId xmlns:a16="http://schemas.microsoft.com/office/drawing/2014/main" id="{1EA32E1E-8405-C0FD-DA8A-EF755D766CC5}"/>
              </a:ext>
            </a:extLst>
          </p:cNvPr>
          <p:cNvSpPr txBox="1"/>
          <p:nvPr/>
        </p:nvSpPr>
        <p:spPr>
          <a:xfrm>
            <a:off x="845574" y="1892781"/>
            <a:ext cx="10178025" cy="3477875"/>
          </a:xfrm>
          <a:prstGeom prst="rect">
            <a:avLst/>
          </a:prstGeom>
          <a:noFill/>
        </p:spPr>
        <p:txBody>
          <a:bodyPr wrap="square">
            <a:spAutoFit/>
          </a:bodyPr>
          <a:lstStyle/>
          <a:p>
            <a:r>
              <a:rPr lang="en-US" sz="2000" b="1" dirty="0">
                <a:latin typeface="Speak Pro" panose="020B0504020101020102" pitchFamily="34" charset="0"/>
              </a:rPr>
              <a:t>Feature Importance Extraction:</a:t>
            </a:r>
          </a:p>
          <a:p>
            <a:endParaRPr lang="en-US" dirty="0">
              <a:latin typeface="Speak Pro" panose="020B0504020101020102" pitchFamily="34" charset="0"/>
            </a:endParaRPr>
          </a:p>
          <a:p>
            <a:pPr marL="285750" indent="-285750">
              <a:buFont typeface="Arial" panose="020B0604020202020204" pitchFamily="34" charset="0"/>
              <a:buChar char="•"/>
            </a:pPr>
            <a:r>
              <a:rPr lang="en-US" dirty="0">
                <a:latin typeface="Speak Pro" panose="020B0504020101020102" pitchFamily="34" charset="0"/>
              </a:rPr>
              <a:t>Analyzed top features from the models to identify influential words and characteristics driving sentiment.</a:t>
            </a:r>
          </a:p>
          <a:p>
            <a:pPr marL="285750" indent="-285750">
              <a:buFont typeface="Arial" panose="020B0604020202020204" pitchFamily="34" charset="0"/>
              <a:buChar char="•"/>
            </a:pPr>
            <a:r>
              <a:rPr lang="en-US" dirty="0">
                <a:latin typeface="Speak Pro" panose="020B0504020101020102" pitchFamily="34" charset="0"/>
              </a:rPr>
              <a:t>Leveraged key terms and attributes from high-impact features to gain insights into customer preferences and areas needing improvement.</a:t>
            </a:r>
          </a:p>
          <a:p>
            <a:pPr marL="285750" indent="-285750">
              <a:buFont typeface="Arial" panose="020B0604020202020204" pitchFamily="34" charset="0"/>
              <a:buChar char="•"/>
            </a:pPr>
            <a:endParaRPr lang="en-US" dirty="0">
              <a:latin typeface="Speak Pro" panose="020B0504020101020102" pitchFamily="34" charset="0"/>
            </a:endParaRPr>
          </a:p>
          <a:p>
            <a:r>
              <a:rPr lang="en-US" sz="2000" b="1" dirty="0">
                <a:latin typeface="Speak Pro" panose="020B0504020101020102" pitchFamily="34" charset="0"/>
              </a:rPr>
              <a:t>Actionable Insights for Hotel Experience Improvement:</a:t>
            </a:r>
          </a:p>
          <a:p>
            <a:endParaRPr lang="en-US" dirty="0">
              <a:latin typeface="Speak Pro" panose="020B0504020101020102" pitchFamily="34" charset="0"/>
            </a:endParaRPr>
          </a:p>
          <a:p>
            <a:pPr marL="285750" indent="-285750">
              <a:buFont typeface="Arial" panose="020B0604020202020204" pitchFamily="34" charset="0"/>
              <a:buChar char="•"/>
            </a:pPr>
            <a:r>
              <a:rPr lang="en-US" dirty="0">
                <a:latin typeface="Speak Pro" panose="020B0504020101020102" pitchFamily="34" charset="0"/>
              </a:rPr>
              <a:t>Used findings from the model’s top features to suggest actionable steps for enhancing hotel services.</a:t>
            </a:r>
          </a:p>
          <a:p>
            <a:pPr marL="285750" indent="-285750">
              <a:buFont typeface="Arial" panose="020B0604020202020204" pitchFamily="34" charset="0"/>
              <a:buChar char="•"/>
            </a:pPr>
            <a:r>
              <a:rPr lang="en-US" dirty="0">
                <a:latin typeface="Speak Pro" panose="020B0504020101020102" pitchFamily="34" charset="0"/>
              </a:rPr>
              <a:t>Provided recommendations based on prominent feedback themes to improve guest satisfaction and address common concerns..</a:t>
            </a:r>
            <a:endParaRPr lang="en-CA" dirty="0">
              <a:latin typeface="Speak Pro" panose="020B0504020101020102" pitchFamily="34" charset="0"/>
            </a:endParaRPr>
          </a:p>
        </p:txBody>
      </p:sp>
    </p:spTree>
    <p:extLst>
      <p:ext uri="{BB962C8B-B14F-4D97-AF65-F5344CB8AC3E}">
        <p14:creationId xmlns:p14="http://schemas.microsoft.com/office/powerpoint/2010/main" val="2467510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DD526-49E1-93A1-BAF0-4366A44AA0DE}"/>
              </a:ext>
            </a:extLst>
          </p:cNvPr>
          <p:cNvSpPr>
            <a:spLocks noGrp="1"/>
          </p:cNvSpPr>
          <p:nvPr>
            <p:ph type="title"/>
          </p:nvPr>
        </p:nvSpPr>
        <p:spPr>
          <a:xfrm>
            <a:off x="908049" y="278535"/>
            <a:ext cx="9895951" cy="1033669"/>
          </a:xfrm>
        </p:spPr>
        <p:txBody>
          <a:bodyPr>
            <a:normAutofit/>
          </a:bodyPr>
          <a:lstStyle/>
          <a:p>
            <a:r>
              <a:rPr lang="en-US" dirty="0">
                <a:solidFill>
                  <a:srgbClr val="FFFFFF"/>
                </a:solidFill>
                <a:latin typeface="Georgia Pro Cond Light" panose="02040306050405020303" pitchFamily="18" charset="0"/>
              </a:rPr>
              <a:t>Data Overview: Key Features and Structure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B8BAB253-31AE-D3FB-F0E9-53A407DA1CD3}"/>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5" name="TextBox 4">
            <a:extLst>
              <a:ext uri="{FF2B5EF4-FFF2-40B4-BE49-F238E27FC236}">
                <a16:creationId xmlns:a16="http://schemas.microsoft.com/office/drawing/2014/main" id="{98DDBF13-7448-2276-D01B-CB36CE522EC6}"/>
              </a:ext>
            </a:extLst>
          </p:cNvPr>
          <p:cNvSpPr txBox="1"/>
          <p:nvPr/>
        </p:nvSpPr>
        <p:spPr>
          <a:xfrm>
            <a:off x="1079500" y="2324100"/>
            <a:ext cx="8953500" cy="4093428"/>
          </a:xfrm>
          <a:prstGeom prst="rect">
            <a:avLst/>
          </a:prstGeom>
          <a:noFill/>
        </p:spPr>
        <p:txBody>
          <a:bodyPr wrap="square">
            <a:spAutoFit/>
          </a:bodyPr>
          <a:lstStyle/>
          <a:p>
            <a:r>
              <a:rPr lang="en-US" sz="2800" b="1" dirty="0">
                <a:latin typeface="Speak Pro" panose="020B0504020101020102" pitchFamily="34" charset="0"/>
              </a:rPr>
              <a:t>Source and Format:</a:t>
            </a:r>
          </a:p>
          <a:p>
            <a:endParaRPr lang="en-US" sz="2800" dirty="0">
              <a:latin typeface="Speak Pro" panose="020B0504020101020102" pitchFamily="34" charset="0"/>
            </a:endParaRPr>
          </a:p>
          <a:p>
            <a:pPr marL="285750" indent="-285750">
              <a:buFont typeface="Arial" panose="020B0604020202020204" pitchFamily="34" charset="0"/>
              <a:buChar char="•"/>
            </a:pPr>
            <a:r>
              <a:rPr lang="en-US" sz="2800" dirty="0">
                <a:latin typeface="Speak Pro" panose="020B0504020101020102" pitchFamily="34" charset="0"/>
              </a:rPr>
              <a:t>The dataset is an Excel file from Hospitality Insights Group, provided by BrainStation.</a:t>
            </a:r>
          </a:p>
          <a:p>
            <a:endParaRPr lang="en-US" sz="2800" dirty="0">
              <a:latin typeface="Speak Pro" panose="020B0504020101020102" pitchFamily="34" charset="0"/>
            </a:endParaRPr>
          </a:p>
          <a:p>
            <a:pPr marL="285750" indent="-285750">
              <a:buFont typeface="Arial" panose="020B0604020202020204" pitchFamily="34" charset="0"/>
              <a:buChar char="•"/>
            </a:pPr>
            <a:r>
              <a:rPr lang="en-US" sz="2800" dirty="0">
                <a:latin typeface="Speak Pro" panose="020B0504020101020102" pitchFamily="34" charset="0"/>
              </a:rPr>
              <a:t>Contains 515,738 instances and 29 features, offering a comprehensive look at factors influencing customer satisfaction and hotel ratings.</a:t>
            </a:r>
          </a:p>
          <a:p>
            <a:endParaRPr lang="en-US" dirty="0">
              <a:latin typeface="Speak Pro" panose="020B0504020101020102" pitchFamily="34" charset="0"/>
            </a:endParaRPr>
          </a:p>
          <a:p>
            <a:endParaRPr lang="en-CA" dirty="0">
              <a:latin typeface="Speak Pro" panose="020B0504020101020102" pitchFamily="34" charset="0"/>
            </a:endParaRPr>
          </a:p>
        </p:txBody>
      </p:sp>
    </p:spTree>
    <p:extLst>
      <p:ext uri="{BB962C8B-B14F-4D97-AF65-F5344CB8AC3E}">
        <p14:creationId xmlns:p14="http://schemas.microsoft.com/office/powerpoint/2010/main" val="97723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650098-3143-D295-4EE7-AB10330F5583}"/>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B564307-E6C3-BC59-75C0-92FE96E15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B64167-21EF-99DA-F568-4DFFA43CD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7659560-A4ED-0761-6E16-26D2A3AAE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34358E1-4466-72B5-506B-9A80ACC63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D6A16EF-AA59-0160-ECB5-8B4E97023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A0F8F-8090-E0F3-B02B-84D5606AC9E9}"/>
              </a:ext>
            </a:extLst>
          </p:cNvPr>
          <p:cNvSpPr>
            <a:spLocks noGrp="1"/>
          </p:cNvSpPr>
          <p:nvPr>
            <p:ph type="title"/>
          </p:nvPr>
        </p:nvSpPr>
        <p:spPr>
          <a:xfrm>
            <a:off x="995624" y="278535"/>
            <a:ext cx="9895951" cy="1033669"/>
          </a:xfrm>
        </p:spPr>
        <p:txBody>
          <a:bodyPr>
            <a:normAutofit/>
          </a:bodyPr>
          <a:lstStyle/>
          <a:p>
            <a:r>
              <a:rPr lang="en-US" dirty="0">
                <a:solidFill>
                  <a:srgbClr val="FFFFFF"/>
                </a:solidFill>
                <a:latin typeface="Georgia Pro Cond Light" panose="02040306050405020303" pitchFamily="18" charset="0"/>
              </a:rPr>
              <a:t>Data Overview: Key Features and Structure</a:t>
            </a:r>
            <a:endParaRPr lang="en-CA" dirty="0">
              <a:solidFill>
                <a:srgbClr val="FFFFFF"/>
              </a:solidFill>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044A9FDF-B457-70D9-0AA6-47DEA0EAC251}"/>
              </a:ext>
            </a:extLst>
          </p:cNvPr>
          <p:cNvSpPr>
            <a:spLocks noGrp="1"/>
          </p:cNvSpPr>
          <p:nvPr>
            <p:ph idx="1"/>
          </p:nvPr>
        </p:nvSpPr>
        <p:spPr>
          <a:xfrm>
            <a:off x="819150" y="1885279"/>
            <a:ext cx="10763249" cy="4591380"/>
          </a:xfrm>
        </p:spPr>
        <p:txBody>
          <a:bodyPr anchor="ctr">
            <a:normAutofit/>
          </a:bodyPr>
          <a:lstStyle/>
          <a:p>
            <a:pPr marL="0" indent="0">
              <a:buNone/>
            </a:pPr>
            <a:endParaRPr lang="en-CA" dirty="0">
              <a:latin typeface="Speak Pro" panose="020B0504020101020102" pitchFamily="34" charset="0"/>
            </a:endParaRPr>
          </a:p>
          <a:p>
            <a:pPr marL="0" indent="0">
              <a:buNone/>
            </a:pPr>
            <a:endParaRPr lang="en-US" b="1" dirty="0">
              <a:latin typeface="Speak Pro" panose="020B0504020101020102" pitchFamily="34" charset="0"/>
            </a:endParaRPr>
          </a:p>
          <a:p>
            <a:endParaRPr lang="en-CA" sz="2000" dirty="0"/>
          </a:p>
        </p:txBody>
      </p:sp>
      <p:sp>
        <p:nvSpPr>
          <p:cNvPr id="5" name="TextBox 4">
            <a:extLst>
              <a:ext uri="{FF2B5EF4-FFF2-40B4-BE49-F238E27FC236}">
                <a16:creationId xmlns:a16="http://schemas.microsoft.com/office/drawing/2014/main" id="{FC22B5AF-FBFC-8225-7CCD-D5BC8E2C2F02}"/>
              </a:ext>
            </a:extLst>
          </p:cNvPr>
          <p:cNvSpPr txBox="1"/>
          <p:nvPr/>
        </p:nvSpPr>
        <p:spPr>
          <a:xfrm>
            <a:off x="1200148" y="2292350"/>
            <a:ext cx="8953500" cy="4093428"/>
          </a:xfrm>
          <a:prstGeom prst="rect">
            <a:avLst/>
          </a:prstGeom>
          <a:noFill/>
        </p:spPr>
        <p:txBody>
          <a:bodyPr wrap="square">
            <a:spAutoFit/>
          </a:bodyPr>
          <a:lstStyle/>
          <a:p>
            <a:r>
              <a:rPr lang="en-US" sz="2800" b="1" dirty="0">
                <a:latin typeface="Speak Pro" panose="020B0504020101020102" pitchFamily="34" charset="0"/>
              </a:rPr>
              <a:t>Source and Format:</a:t>
            </a:r>
          </a:p>
          <a:p>
            <a:endParaRPr lang="en-US" sz="2800" dirty="0">
              <a:latin typeface="Speak Pro" panose="020B0504020101020102" pitchFamily="34" charset="0"/>
            </a:endParaRPr>
          </a:p>
          <a:p>
            <a:pPr marL="285750" indent="-285750">
              <a:buFont typeface="Arial" panose="020B0604020202020204" pitchFamily="34" charset="0"/>
              <a:buChar char="•"/>
            </a:pPr>
            <a:r>
              <a:rPr lang="en-US" sz="2800" dirty="0">
                <a:latin typeface="Speak Pro" panose="020B0504020101020102" pitchFamily="34" charset="0"/>
              </a:rPr>
              <a:t>The dataset is an Excel file from Hospitality Insights Group, provided by BrainStation.</a:t>
            </a:r>
          </a:p>
          <a:p>
            <a:endParaRPr lang="en-US" sz="2800" dirty="0">
              <a:latin typeface="Speak Pro" panose="020B0504020101020102" pitchFamily="34" charset="0"/>
            </a:endParaRPr>
          </a:p>
          <a:p>
            <a:pPr marL="285750" indent="-285750">
              <a:buFont typeface="Arial" panose="020B0604020202020204" pitchFamily="34" charset="0"/>
              <a:buChar char="•"/>
            </a:pPr>
            <a:r>
              <a:rPr lang="en-US" sz="2800" dirty="0">
                <a:latin typeface="Speak Pro" panose="020B0504020101020102" pitchFamily="34" charset="0"/>
              </a:rPr>
              <a:t>Contains 515,738 instances and 29 features, offering a comprehensive look at factors influencing customer satisfaction and hotel ratings.</a:t>
            </a:r>
          </a:p>
          <a:p>
            <a:endParaRPr lang="en-US" dirty="0">
              <a:latin typeface="Speak Pro" panose="020B0504020101020102" pitchFamily="34" charset="0"/>
            </a:endParaRPr>
          </a:p>
          <a:p>
            <a:endParaRPr lang="en-CA" dirty="0">
              <a:latin typeface="Speak Pro" panose="020B0504020101020102" pitchFamily="34" charset="0"/>
            </a:endParaRPr>
          </a:p>
        </p:txBody>
      </p:sp>
    </p:spTree>
    <p:extLst>
      <p:ext uri="{BB962C8B-B14F-4D97-AF65-F5344CB8AC3E}">
        <p14:creationId xmlns:p14="http://schemas.microsoft.com/office/powerpoint/2010/main" val="3611706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3311</TotalTime>
  <Words>4266</Words>
  <Application>Microsoft Office PowerPoint</Application>
  <PresentationFormat>Widescreen</PresentationFormat>
  <Paragraphs>438</Paragraphs>
  <Slides>59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Aptos</vt:lpstr>
      <vt:lpstr>Aptos Display</vt:lpstr>
      <vt:lpstr>Arial</vt:lpstr>
      <vt:lpstr>Georgia Pro Cond</vt:lpstr>
      <vt:lpstr>Georgia Pro Cond Light</vt:lpstr>
      <vt:lpstr>Speak Pro</vt:lpstr>
      <vt:lpstr>Office Theme</vt:lpstr>
      <vt:lpstr>Customer Satisfaction Insights: NLP Analysis and Sentiment Prediction for Hotel   Presented by Simona Sklenar </vt:lpstr>
      <vt:lpstr> Project Overview </vt:lpstr>
      <vt:lpstr>Problem Statement</vt:lpstr>
      <vt:lpstr>Problem Statement </vt:lpstr>
      <vt:lpstr>Challenges and Constraints </vt:lpstr>
      <vt:lpstr>Approach</vt:lpstr>
      <vt:lpstr>Approach</vt:lpstr>
      <vt:lpstr>Data Overview: Key Features and Structure</vt:lpstr>
      <vt:lpstr>Data Overview: Key Features and Structure</vt:lpstr>
      <vt:lpstr>Data Overview: Key Features and Structure</vt:lpstr>
      <vt:lpstr>Data Overview: Key Features and Structure</vt:lpstr>
      <vt:lpstr>Data Overview: Key Features</vt:lpstr>
      <vt:lpstr>Data Dictionary</vt:lpstr>
      <vt:lpstr>Data Dictionary</vt:lpstr>
      <vt:lpstr>Data Dictionary</vt:lpstr>
      <vt:lpstr>EDA Overview</vt:lpstr>
      <vt:lpstr>Target Variable Distribution</vt:lpstr>
      <vt:lpstr>Distribution of Binary Features</vt:lpstr>
      <vt:lpstr>Distribution of Numerical Features</vt:lpstr>
      <vt:lpstr>Numerical Variable Distribution by Reviewer Score</vt:lpstr>
      <vt:lpstr>Proportion of Binary Features by Reviewer Score</vt:lpstr>
      <vt:lpstr>Proportion of Binary Features by Reviewer Score</vt:lpstr>
      <vt:lpstr>Word Count Distribution for Positive and Negative Reviews</vt:lpstr>
      <vt:lpstr>Sentiment Analysis of Review Content as an Indicator of Reviewer Score</vt:lpstr>
      <vt:lpstr>Geospatial Analysis: Mapping Hotels by City</vt:lpstr>
      <vt:lpstr>Geospatial Analysis: KMeans Clustering</vt:lpstr>
      <vt:lpstr>Reviewer Score by Location</vt:lpstr>
      <vt:lpstr>Correlation Analysis: Correlation Matrix of Numerical Features</vt:lpstr>
      <vt:lpstr>Scatterplot of Highly Correlated Pairs</vt:lpstr>
      <vt:lpstr>Point-Biserial Correlation</vt:lpstr>
      <vt:lpstr>Logistic Regression for Sentiment Prediction </vt:lpstr>
      <vt:lpstr>Custom Text Tokenizer</vt:lpstr>
      <vt:lpstr>Merging Text Columns and Data Splitting </vt:lpstr>
      <vt:lpstr>Vectorizing Text Features and Concatenating Processed Datasets</vt:lpstr>
      <vt:lpstr>Vectorizing Text Features and Concatenating Processed Datasets</vt:lpstr>
      <vt:lpstr>Baseline Logistic Model</vt:lpstr>
      <vt:lpstr>Feature Selected Logistic Model</vt:lpstr>
      <vt:lpstr>TF-IDF Logistic Model</vt:lpstr>
      <vt:lpstr>Logistic Model with N-Gram (1,2) and (1,3) Range </vt:lpstr>
      <vt:lpstr>Logistic Model Evaluation Summary</vt:lpstr>
      <vt:lpstr>Logistic Model Evaluation Summary</vt:lpstr>
      <vt:lpstr>Decision Tree Analysis with Dimensionality Reduction and Optimized Hyperparameters</vt:lpstr>
      <vt:lpstr>Decision Tree Model Evaluation</vt:lpstr>
      <vt:lpstr>Decision Tree Model Evaluation</vt:lpstr>
      <vt:lpstr>Random Forest Analysis with Optimized Hyperparameters</vt:lpstr>
      <vt:lpstr>Feature Analysis n-grams(1,3) Logistic Model</vt:lpstr>
      <vt:lpstr>Feature Analysis n-grams(1,3) Logistic Model</vt:lpstr>
      <vt:lpstr>Feature Analysis from Reduced Logistic Model</vt:lpstr>
      <vt:lpstr>Feature Analysis from Reduced Logistic Model</vt:lpstr>
      <vt:lpstr>Feature Analysis from Gradient Boosting Model</vt:lpstr>
      <vt:lpstr>Feature Analysis from Gradient Boosting Model</vt:lpstr>
      <vt:lpstr>Feature Analysis from Decision Tree Model</vt:lpstr>
      <vt:lpstr>Feature Analysis from Decision Tree Model</vt:lpstr>
      <vt:lpstr>Feature Analysis from Decision Tree Model</vt:lpstr>
      <vt:lpstr>Actionable Insights for Improving Customer Experience</vt:lpstr>
      <vt:lpstr>Actionable Insights for Improving Customer Experience</vt:lpstr>
      <vt:lpstr>Future Work and Improvements  </vt:lpstr>
      <vt:lpstr>Future Work and Improvements  </vt:lpstr>
      <vt:lpstr>Thank you for giving me the opportunity to present to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Simona Sklenar</dc:creator>
  <cp:lastModifiedBy>Simona Sklenar</cp:lastModifiedBy>
  <cp:revision>7</cp:revision>
  <dcterms:created xsi:type="dcterms:W3CDTF">2024-06-26T00:06:57Z</dcterms:created>
  <dcterms:modified xsi:type="dcterms:W3CDTF">2024-11-15T17:58:01Z</dcterms:modified>
</cp:coreProperties>
</file>